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2"/>
  </p:notesMasterIdLst>
  <p:sldIdLst>
    <p:sldId id="257" r:id="rId6"/>
    <p:sldId id="310" r:id="rId7"/>
    <p:sldId id="258" r:id="rId8"/>
    <p:sldId id="259" r:id="rId9"/>
    <p:sldId id="316" r:id="rId10"/>
    <p:sldId id="268" r:id="rId11"/>
    <p:sldId id="269" r:id="rId12"/>
    <p:sldId id="302" r:id="rId13"/>
    <p:sldId id="300" r:id="rId14"/>
    <p:sldId id="311" r:id="rId15"/>
    <p:sldId id="315" r:id="rId16"/>
    <p:sldId id="299" r:id="rId17"/>
    <p:sldId id="288" r:id="rId18"/>
    <p:sldId id="290" r:id="rId19"/>
    <p:sldId id="309" r:id="rId20"/>
    <p:sldId id="29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7" autoAdjust="0"/>
    <p:restoredTop sz="94749"/>
  </p:normalViewPr>
  <p:slideViewPr>
    <p:cSldViewPr snapToGrid="0">
      <p:cViewPr varScale="1">
        <p:scale>
          <a:sx n="70" d="100"/>
          <a:sy n="70" d="100"/>
        </p:scale>
        <p:origin x="37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87F95F-5A57-4BB2-AF5E-EC328A2026DC}"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93E86D-DD3B-4E38-9B28-3DA6049FAC8E}" type="slidenum">
              <a:rPr lang="en-GB" smtClean="0"/>
              <a:t>‹#›</a:t>
            </a:fld>
            <a:endParaRPr lang="en-GB"/>
          </a:p>
        </p:txBody>
      </p:sp>
    </p:spTree>
    <p:extLst>
      <p:ext uri="{BB962C8B-B14F-4D97-AF65-F5344CB8AC3E}">
        <p14:creationId xmlns:p14="http://schemas.microsoft.com/office/powerpoint/2010/main" val="1644850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93E86D-DD3B-4E38-9B28-3DA6049FAC8E}" type="slidenum">
              <a:rPr lang="en-GB" smtClean="0"/>
              <a:t>1</a:t>
            </a:fld>
            <a:endParaRPr lang="en-GB"/>
          </a:p>
        </p:txBody>
      </p:sp>
    </p:spTree>
    <p:extLst>
      <p:ext uri="{BB962C8B-B14F-4D97-AF65-F5344CB8AC3E}">
        <p14:creationId xmlns:p14="http://schemas.microsoft.com/office/powerpoint/2010/main" val="2568896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93E86D-DD3B-4E38-9B28-3DA6049FAC8E}" type="slidenum">
              <a:rPr lang="en-GB" smtClean="0"/>
              <a:t>2</a:t>
            </a:fld>
            <a:endParaRPr lang="en-GB"/>
          </a:p>
        </p:txBody>
      </p:sp>
    </p:spTree>
    <p:extLst>
      <p:ext uri="{BB962C8B-B14F-4D97-AF65-F5344CB8AC3E}">
        <p14:creationId xmlns:p14="http://schemas.microsoft.com/office/powerpoint/2010/main" val="678342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C93E86D-DD3B-4E38-9B28-3DA6049FAC8E}" type="slidenum">
              <a:rPr lang="en-GB" smtClean="0"/>
              <a:t>3</a:t>
            </a:fld>
            <a:endParaRPr lang="en-GB"/>
          </a:p>
        </p:txBody>
      </p:sp>
    </p:spTree>
    <p:extLst>
      <p:ext uri="{BB962C8B-B14F-4D97-AF65-F5344CB8AC3E}">
        <p14:creationId xmlns:p14="http://schemas.microsoft.com/office/powerpoint/2010/main" val="3454364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9E4B-B2F5-EBA5-0E70-805F4BFC4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192D92-7908-BCB5-9F7A-ECA4DC563D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D8875-528A-D835-5EAD-38ABA550D83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4A1250A-E554-E8C9-2326-13C6B5C9E903}"/>
              </a:ext>
            </a:extLst>
          </p:cNvPr>
          <p:cNvSpPr>
            <a:spLocks noGrp="1"/>
          </p:cNvSpPr>
          <p:nvPr>
            <p:ph type="sldNum" sz="quarter" idx="5"/>
          </p:nvPr>
        </p:nvSpPr>
        <p:spPr/>
        <p:txBody>
          <a:bodyPr/>
          <a:lstStyle/>
          <a:p>
            <a:fld id="{9C93E86D-DD3B-4E38-9B28-3DA6049FAC8E}" type="slidenum">
              <a:rPr lang="en-GB" smtClean="0"/>
              <a:t>9</a:t>
            </a:fld>
            <a:endParaRPr lang="en-GB"/>
          </a:p>
        </p:txBody>
      </p:sp>
    </p:spTree>
    <p:extLst>
      <p:ext uri="{BB962C8B-B14F-4D97-AF65-F5344CB8AC3E}">
        <p14:creationId xmlns:p14="http://schemas.microsoft.com/office/powerpoint/2010/main" val="4093134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BFDC5-D4D1-49A8-87CB-903735000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0FE13-A764-3085-482F-C083CE4AF0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4D0536-AEFA-473A-E09D-464C63A1A0B6}"/>
              </a:ext>
            </a:extLst>
          </p:cNvPr>
          <p:cNvSpPr>
            <a:spLocks noGrp="1"/>
          </p:cNvSpPr>
          <p:nvPr>
            <p:ph type="body" idx="1"/>
          </p:nvPr>
        </p:nvSpPr>
        <p:spPr/>
        <p:txBody>
          <a:bodyPr/>
          <a:lstStyle/>
          <a:p>
            <a:r>
              <a:rPr lang="en-GB" dirty="0"/>
              <a:t>Trip to </a:t>
            </a:r>
            <a:r>
              <a:rPr lang="en-GB" dirty="0" err="1"/>
              <a:t>london</a:t>
            </a:r>
            <a:endParaRPr lang="en-GB" dirty="0"/>
          </a:p>
        </p:txBody>
      </p:sp>
      <p:sp>
        <p:nvSpPr>
          <p:cNvPr id="4" name="Slide Number Placeholder 3">
            <a:extLst>
              <a:ext uri="{FF2B5EF4-FFF2-40B4-BE49-F238E27FC236}">
                <a16:creationId xmlns:a16="http://schemas.microsoft.com/office/drawing/2014/main" id="{67570401-E410-A2C6-0533-3847C1B7C5E8}"/>
              </a:ext>
            </a:extLst>
          </p:cNvPr>
          <p:cNvSpPr>
            <a:spLocks noGrp="1"/>
          </p:cNvSpPr>
          <p:nvPr>
            <p:ph type="sldNum" sz="quarter" idx="5"/>
          </p:nvPr>
        </p:nvSpPr>
        <p:spPr/>
        <p:txBody>
          <a:bodyPr/>
          <a:lstStyle/>
          <a:p>
            <a:fld id="{9C93E86D-DD3B-4E38-9B28-3DA6049FAC8E}" type="slidenum">
              <a:rPr lang="en-GB" smtClean="0"/>
              <a:t>12</a:t>
            </a:fld>
            <a:endParaRPr lang="en-GB"/>
          </a:p>
        </p:txBody>
      </p:sp>
    </p:spTree>
    <p:extLst>
      <p:ext uri="{BB962C8B-B14F-4D97-AF65-F5344CB8AC3E}">
        <p14:creationId xmlns:p14="http://schemas.microsoft.com/office/powerpoint/2010/main" val="3415496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PD lessons</a:t>
            </a:r>
          </a:p>
          <a:p>
            <a:r>
              <a:rPr lang="en-GB" dirty="0"/>
              <a:t>Year 5 History lessons</a:t>
            </a:r>
          </a:p>
          <a:p>
            <a:r>
              <a:rPr lang="en-GB" dirty="0"/>
              <a:t>Assemblies</a:t>
            </a:r>
          </a:p>
        </p:txBody>
      </p:sp>
      <p:sp>
        <p:nvSpPr>
          <p:cNvPr id="4" name="Slide Number Placeholder 3"/>
          <p:cNvSpPr>
            <a:spLocks noGrp="1"/>
          </p:cNvSpPr>
          <p:nvPr>
            <p:ph type="sldNum" sz="quarter" idx="5"/>
          </p:nvPr>
        </p:nvSpPr>
        <p:spPr/>
        <p:txBody>
          <a:bodyPr/>
          <a:lstStyle/>
          <a:p>
            <a:fld id="{9C93E86D-DD3B-4E38-9B28-3DA6049FAC8E}" type="slidenum">
              <a:rPr lang="en-GB" smtClean="0"/>
              <a:t>13</a:t>
            </a:fld>
            <a:endParaRPr lang="en-GB"/>
          </a:p>
        </p:txBody>
      </p:sp>
    </p:spTree>
    <p:extLst>
      <p:ext uri="{BB962C8B-B14F-4D97-AF65-F5344CB8AC3E}">
        <p14:creationId xmlns:p14="http://schemas.microsoft.com/office/powerpoint/2010/main" val="1110092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Loan box –Year 5 and 6 – teachers </a:t>
            </a:r>
          </a:p>
          <a:p>
            <a:r>
              <a:rPr lang="en-GB" dirty="0"/>
              <a:t>Parliament week</a:t>
            </a:r>
          </a:p>
          <a:p>
            <a:r>
              <a:rPr lang="en-GB" dirty="0"/>
              <a:t>MP visit</a:t>
            </a:r>
          </a:p>
          <a:p>
            <a:r>
              <a:rPr lang="en-GB" dirty="0"/>
              <a:t>Lords visit</a:t>
            </a:r>
          </a:p>
          <a:p>
            <a:r>
              <a:rPr lang="en-GB" dirty="0"/>
              <a:t>Other opportunities – litter pick, letters, etc</a:t>
            </a:r>
          </a:p>
        </p:txBody>
      </p:sp>
      <p:sp>
        <p:nvSpPr>
          <p:cNvPr id="4" name="Slide Number Placeholder 3"/>
          <p:cNvSpPr>
            <a:spLocks noGrp="1"/>
          </p:cNvSpPr>
          <p:nvPr>
            <p:ph type="sldNum" sz="quarter" idx="5"/>
          </p:nvPr>
        </p:nvSpPr>
        <p:spPr/>
        <p:txBody>
          <a:bodyPr/>
          <a:lstStyle/>
          <a:p>
            <a:fld id="{9C93E86D-DD3B-4E38-9B28-3DA6049FAC8E}" type="slidenum">
              <a:rPr lang="en-GB" smtClean="0"/>
              <a:t>14</a:t>
            </a:fld>
            <a:endParaRPr lang="en-GB"/>
          </a:p>
        </p:txBody>
      </p:sp>
    </p:spTree>
    <p:extLst>
      <p:ext uri="{BB962C8B-B14F-4D97-AF65-F5344CB8AC3E}">
        <p14:creationId xmlns:p14="http://schemas.microsoft.com/office/powerpoint/2010/main" val="3078680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8433A-447A-AB6B-7788-400A24F56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FBC7E-037B-E14A-88BA-57B122BCC6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2A3AB-54FF-2B5E-23B1-3097A6712D5D}"/>
              </a:ext>
            </a:extLst>
          </p:cNvPr>
          <p:cNvSpPr>
            <a:spLocks noGrp="1"/>
          </p:cNvSpPr>
          <p:nvPr>
            <p:ph type="body" idx="1"/>
          </p:nvPr>
        </p:nvSpPr>
        <p:spPr/>
        <p:txBody>
          <a:bodyPr/>
          <a:lstStyle/>
          <a:p>
            <a:r>
              <a:rPr lang="en-GB" dirty="0"/>
              <a:t>Staff meeting</a:t>
            </a:r>
          </a:p>
          <a:p>
            <a:r>
              <a:rPr lang="en-GB" dirty="0"/>
              <a:t>Link with moorlands</a:t>
            </a:r>
          </a:p>
          <a:p>
            <a:r>
              <a:rPr lang="en-GB" dirty="0"/>
              <a:t>Network Meeting</a:t>
            </a:r>
          </a:p>
        </p:txBody>
      </p:sp>
      <p:sp>
        <p:nvSpPr>
          <p:cNvPr id="4" name="Slide Number Placeholder 3">
            <a:extLst>
              <a:ext uri="{FF2B5EF4-FFF2-40B4-BE49-F238E27FC236}">
                <a16:creationId xmlns:a16="http://schemas.microsoft.com/office/drawing/2014/main" id="{ECAC1530-430C-1C39-061D-D9588D1A2EFC}"/>
              </a:ext>
            </a:extLst>
          </p:cNvPr>
          <p:cNvSpPr>
            <a:spLocks noGrp="1"/>
          </p:cNvSpPr>
          <p:nvPr>
            <p:ph type="sldNum" sz="quarter" idx="5"/>
          </p:nvPr>
        </p:nvSpPr>
        <p:spPr/>
        <p:txBody>
          <a:bodyPr/>
          <a:lstStyle/>
          <a:p>
            <a:fld id="{9C93E86D-DD3B-4E38-9B28-3DA6049FAC8E}" type="slidenum">
              <a:rPr lang="en-GB" smtClean="0"/>
              <a:t>15</a:t>
            </a:fld>
            <a:endParaRPr lang="en-GB"/>
          </a:p>
        </p:txBody>
      </p:sp>
    </p:spTree>
    <p:extLst>
      <p:ext uri="{BB962C8B-B14F-4D97-AF65-F5344CB8AC3E}">
        <p14:creationId xmlns:p14="http://schemas.microsoft.com/office/powerpoint/2010/main" val="837421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Staff meeting</a:t>
            </a:r>
          </a:p>
          <a:p>
            <a:r>
              <a:rPr lang="en-GB" dirty="0"/>
              <a:t>Link with moorlands</a:t>
            </a:r>
          </a:p>
          <a:p>
            <a:r>
              <a:rPr lang="en-GB" dirty="0"/>
              <a:t>Network Meeting</a:t>
            </a:r>
          </a:p>
        </p:txBody>
      </p:sp>
      <p:sp>
        <p:nvSpPr>
          <p:cNvPr id="4" name="Slide Number Placeholder 3"/>
          <p:cNvSpPr>
            <a:spLocks noGrp="1"/>
          </p:cNvSpPr>
          <p:nvPr>
            <p:ph type="sldNum" sz="quarter" idx="5"/>
          </p:nvPr>
        </p:nvSpPr>
        <p:spPr/>
        <p:txBody>
          <a:bodyPr/>
          <a:lstStyle/>
          <a:p>
            <a:fld id="{9C93E86D-DD3B-4E38-9B28-3DA6049FAC8E}" type="slidenum">
              <a:rPr lang="en-GB" smtClean="0"/>
              <a:t>16</a:t>
            </a:fld>
            <a:endParaRPr lang="en-GB"/>
          </a:p>
        </p:txBody>
      </p:sp>
    </p:spTree>
    <p:extLst>
      <p:ext uri="{BB962C8B-B14F-4D97-AF65-F5344CB8AC3E}">
        <p14:creationId xmlns:p14="http://schemas.microsoft.com/office/powerpoint/2010/main" val="3461372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9A714-4EC3-0A7B-0B27-EAFA6630FD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02F907D-E5AA-6E3A-BE16-143E52F566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30517AC-307E-B9CD-5FC4-2FFA126197F4}"/>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5" name="Footer Placeholder 4">
            <a:extLst>
              <a:ext uri="{FF2B5EF4-FFF2-40B4-BE49-F238E27FC236}">
                <a16:creationId xmlns:a16="http://schemas.microsoft.com/office/drawing/2014/main" id="{84FEDC9B-BA35-5338-0BA9-2A59209A6D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DE971E-48CF-789E-D0DA-ADDFF64B0FEB}"/>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3127492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6901D-F9A4-58DC-3DB8-79B0AFC8EE7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3EF4F7-1E4C-F6BB-8A5E-586D0EA109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379A6B-82F8-F904-2C99-41BDA2A88AEF}"/>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5" name="Footer Placeholder 4">
            <a:extLst>
              <a:ext uri="{FF2B5EF4-FFF2-40B4-BE49-F238E27FC236}">
                <a16:creationId xmlns:a16="http://schemas.microsoft.com/office/drawing/2014/main" id="{3BC7CF40-08E3-AE19-C1D1-25FE531908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B98A57-6198-4FA1-737C-414F5DB56CE3}"/>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1046444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53A81-14BE-FF62-B419-EF312CC225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AE29B55-E4D5-9BEA-03B2-3D9CF1D18E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1691A9-8AEC-38CB-B15A-7DC7441E8A9F}"/>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5" name="Footer Placeholder 4">
            <a:extLst>
              <a:ext uri="{FF2B5EF4-FFF2-40B4-BE49-F238E27FC236}">
                <a16:creationId xmlns:a16="http://schemas.microsoft.com/office/drawing/2014/main" id="{69E4880F-F88E-88B3-A532-A6495E3BA0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A9EA94-F359-4FF9-E4D6-2D8228EB3311}"/>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641684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B963E-FAA5-0D3B-3417-6CE225478C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952D76-3099-102B-347C-3053FE05B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B38635B-79F3-A04C-1727-F751C1E3B3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0486720-AA00-AA5F-1847-99EF50FB7A9F}"/>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6" name="Footer Placeholder 5">
            <a:extLst>
              <a:ext uri="{FF2B5EF4-FFF2-40B4-BE49-F238E27FC236}">
                <a16:creationId xmlns:a16="http://schemas.microsoft.com/office/drawing/2014/main" id="{87DA7A5A-B006-68A9-A40F-F4D0A08BA1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016213-56A3-2DEA-A142-F104400743C4}"/>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3501847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0697-F3F8-6BB1-1014-0BBBF74EEB4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559BA-80B6-BD42-666A-0493EF0F64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C6DEAF-5D04-B377-D659-890F4187D7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00F0B92-B71F-7685-FF91-0A806F61C5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3626F9-F28F-65EC-2B4E-A24DAD458C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65E7408-EA14-CF1D-611E-374D7C260939}"/>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8" name="Footer Placeholder 7">
            <a:extLst>
              <a:ext uri="{FF2B5EF4-FFF2-40B4-BE49-F238E27FC236}">
                <a16:creationId xmlns:a16="http://schemas.microsoft.com/office/drawing/2014/main" id="{539F48EC-AAC0-04D1-2033-60EE33E04DA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9608810-A805-8AD3-B72F-3A3D04CF8187}"/>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413996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595A-BAC6-D36A-6C8E-FF2E675BD0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B8986F3-DF13-9CD2-3532-546A8A8FA739}"/>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4" name="Footer Placeholder 3">
            <a:extLst>
              <a:ext uri="{FF2B5EF4-FFF2-40B4-BE49-F238E27FC236}">
                <a16:creationId xmlns:a16="http://schemas.microsoft.com/office/drawing/2014/main" id="{B55CA5E5-5E21-7FD7-548A-81505C7FBFB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BC0FEC-FE98-3896-B253-3BC46A19DEFF}"/>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1204254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EEB694-0505-4B93-3841-7C0DA913DAEC}"/>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3" name="Footer Placeholder 2">
            <a:extLst>
              <a:ext uri="{FF2B5EF4-FFF2-40B4-BE49-F238E27FC236}">
                <a16:creationId xmlns:a16="http://schemas.microsoft.com/office/drawing/2014/main" id="{56241BA4-15B6-109D-BCEB-2A3D9030235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8B508E8-A5FC-9CA7-EAEE-29D295DF0415}"/>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181468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C7EB5-2273-E818-6DD0-C355BFC403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A783DE8-7B9E-9CFF-1EA5-D724C4C62E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5EA40E4-D9E3-F293-E4E8-CD8E520399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C14E73-681C-D75A-D880-C6771F7523D6}"/>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6" name="Footer Placeholder 5">
            <a:extLst>
              <a:ext uri="{FF2B5EF4-FFF2-40B4-BE49-F238E27FC236}">
                <a16:creationId xmlns:a16="http://schemas.microsoft.com/office/drawing/2014/main" id="{B9FC7898-5374-B21B-DA22-BC868F5BCD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6721D4-F7B3-68A2-AB4B-4F0F92E66DE0}"/>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230392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99007-F093-935A-24EE-0B235A1A7C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5A3ABDF-3319-755D-D36E-6E87789BB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FF36340-6AA9-C8A7-4EAD-D59D268E12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21E61E-CFE2-78DB-87DA-AC345C683050}"/>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6" name="Footer Placeholder 5">
            <a:extLst>
              <a:ext uri="{FF2B5EF4-FFF2-40B4-BE49-F238E27FC236}">
                <a16:creationId xmlns:a16="http://schemas.microsoft.com/office/drawing/2014/main" id="{C70E90FA-4ABA-505D-6861-AB68D10ACB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3446DE-2E4F-1D9F-7660-ADD0863D23F8}"/>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2117266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D0E4-D9D8-54E0-604D-16A4665BE24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477257-AB03-F160-53D3-535140615B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07DE34-D987-38FC-D3AD-DCC5987AAC91}"/>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5" name="Footer Placeholder 4">
            <a:extLst>
              <a:ext uri="{FF2B5EF4-FFF2-40B4-BE49-F238E27FC236}">
                <a16:creationId xmlns:a16="http://schemas.microsoft.com/office/drawing/2014/main" id="{F273274A-4D7B-52AB-4516-0B4609A4CC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25DCAB-1342-BDF4-53CA-3700A59A8EC3}"/>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2958184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503B20-6604-45F1-BF16-50E8FDC732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D65999-635F-950B-273F-FC29714563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F07FAD-5652-82A5-1EF2-8A4DD5F0BB3C}"/>
              </a:ext>
            </a:extLst>
          </p:cNvPr>
          <p:cNvSpPr>
            <a:spLocks noGrp="1"/>
          </p:cNvSpPr>
          <p:nvPr>
            <p:ph type="dt" sz="half" idx="10"/>
          </p:nvPr>
        </p:nvSpPr>
        <p:spPr/>
        <p:txBody>
          <a:bodyPr/>
          <a:lstStyle/>
          <a:p>
            <a:fld id="{3CCBFBAF-D84F-45A3-9155-04AD37CB46D1}" type="datetimeFigureOut">
              <a:rPr lang="en-GB" smtClean="0"/>
              <a:t>03/09/2026</a:t>
            </a:fld>
            <a:endParaRPr lang="en-GB"/>
          </a:p>
        </p:txBody>
      </p:sp>
      <p:sp>
        <p:nvSpPr>
          <p:cNvPr id="5" name="Footer Placeholder 4">
            <a:extLst>
              <a:ext uri="{FF2B5EF4-FFF2-40B4-BE49-F238E27FC236}">
                <a16:creationId xmlns:a16="http://schemas.microsoft.com/office/drawing/2014/main" id="{FB428279-66C4-E0EE-AA82-D9EDBBC1D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2B416C-6B40-80D9-B11E-A6160694916C}"/>
              </a:ext>
            </a:extLst>
          </p:cNvPr>
          <p:cNvSpPr>
            <a:spLocks noGrp="1"/>
          </p:cNvSpPr>
          <p:nvPr>
            <p:ph type="sldNum" sz="quarter" idx="12"/>
          </p:nvPr>
        </p:nvSpPr>
        <p:spPr/>
        <p:txBody>
          <a:bodyPr/>
          <a:lstStyle/>
          <a:p>
            <a:fld id="{F2736A31-7B32-497D-8E42-052ECE80B2F4}" type="slidenum">
              <a:rPr lang="en-GB" smtClean="0"/>
              <a:t>‹#›</a:t>
            </a:fld>
            <a:endParaRPr lang="en-GB"/>
          </a:p>
        </p:txBody>
      </p:sp>
    </p:spTree>
    <p:extLst>
      <p:ext uri="{BB962C8B-B14F-4D97-AF65-F5344CB8AC3E}">
        <p14:creationId xmlns:p14="http://schemas.microsoft.com/office/powerpoint/2010/main" val="59681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D00E4D-BD62-2DE4-D507-3D2D1ADD87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85EA8C-23AE-D6CD-D380-DAEB68399C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6096E8-F256-096B-2DED-4C01E7A586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CBFBAF-D84F-45A3-9155-04AD37CB46D1}" type="datetimeFigureOut">
              <a:rPr lang="en-GB" smtClean="0"/>
              <a:t>03/09/2026</a:t>
            </a:fld>
            <a:endParaRPr lang="en-GB"/>
          </a:p>
        </p:txBody>
      </p:sp>
      <p:sp>
        <p:nvSpPr>
          <p:cNvPr id="5" name="Footer Placeholder 4">
            <a:extLst>
              <a:ext uri="{FF2B5EF4-FFF2-40B4-BE49-F238E27FC236}">
                <a16:creationId xmlns:a16="http://schemas.microsoft.com/office/drawing/2014/main" id="{222B7E28-B717-5E7B-32C7-9B84E7853D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25CCF3D-4302-6A96-E35A-D2327572C1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736A31-7B32-497D-8E42-052ECE80B2F4}" type="slidenum">
              <a:rPr lang="en-GB" smtClean="0"/>
              <a:t>‹#›</a:t>
            </a:fld>
            <a:endParaRPr lang="en-GB"/>
          </a:p>
        </p:txBody>
      </p:sp>
    </p:spTree>
    <p:extLst>
      <p:ext uri="{BB962C8B-B14F-4D97-AF65-F5344CB8AC3E}">
        <p14:creationId xmlns:p14="http://schemas.microsoft.com/office/powerpoint/2010/main" val="1660269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yellow background with white text&#10;&#10;AI-generated content may be incorrect.">
            <a:extLst>
              <a:ext uri="{FF2B5EF4-FFF2-40B4-BE49-F238E27FC236}">
                <a16:creationId xmlns:a16="http://schemas.microsoft.com/office/drawing/2014/main" id="{1DFCD008-3A4C-7658-AE52-99BCA9E0D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9001" y="255613"/>
            <a:ext cx="2607563" cy="1655483"/>
          </a:xfrm>
          <a:prstGeom prst="rect">
            <a:avLst/>
          </a:prstGeom>
        </p:spPr>
      </p:pic>
      <p:pic>
        <p:nvPicPr>
          <p:cNvPr id="8" name="Picture 7">
            <a:extLst>
              <a:ext uri="{FF2B5EF4-FFF2-40B4-BE49-F238E27FC236}">
                <a16:creationId xmlns:a16="http://schemas.microsoft.com/office/drawing/2014/main" id="{655B9BBF-09D5-CA91-71D6-673A044B07E9}"/>
              </a:ext>
            </a:extLst>
          </p:cNvPr>
          <p:cNvPicPr>
            <a:picLocks noChangeAspect="1"/>
          </p:cNvPicPr>
          <p:nvPr/>
        </p:nvPicPr>
        <p:blipFill>
          <a:blip r:embed="rId4"/>
          <a:stretch>
            <a:fillRect/>
          </a:stretch>
        </p:blipFill>
        <p:spPr>
          <a:xfrm>
            <a:off x="192024" y="1943423"/>
            <a:ext cx="8813080" cy="4661423"/>
          </a:xfrm>
          <a:prstGeom prst="rect">
            <a:avLst/>
          </a:prstGeom>
          <a:effectLst>
            <a:softEdge rad="12700"/>
          </a:effectLst>
        </p:spPr>
      </p:pic>
      <p:sp>
        <p:nvSpPr>
          <p:cNvPr id="6" name="TextBox 5">
            <a:extLst>
              <a:ext uri="{FF2B5EF4-FFF2-40B4-BE49-F238E27FC236}">
                <a16:creationId xmlns:a16="http://schemas.microsoft.com/office/drawing/2014/main" id="{DA7379F6-ECFC-2C73-4C9D-C49F209FE2A9}"/>
              </a:ext>
            </a:extLst>
          </p:cNvPr>
          <p:cNvSpPr txBox="1"/>
          <p:nvPr/>
        </p:nvSpPr>
        <p:spPr>
          <a:xfrm>
            <a:off x="337446" y="139867"/>
            <a:ext cx="11517108" cy="6032421"/>
          </a:xfrm>
          <a:prstGeom prst="rect">
            <a:avLst/>
          </a:prstGeom>
          <a:noFill/>
        </p:spPr>
        <p:txBody>
          <a:bodyPr wrap="square" rtlCol="0">
            <a:spAutoFit/>
          </a:bodyPr>
          <a:lstStyle/>
          <a:p>
            <a:r>
              <a:rPr lang="en-GB" sz="6600" b="1" dirty="0"/>
              <a:t>Rachel Jinks</a:t>
            </a:r>
          </a:p>
          <a:p>
            <a:r>
              <a:rPr lang="en-GB" sz="4000" dirty="0"/>
              <a:t>Howard Park Community School</a:t>
            </a:r>
          </a:p>
          <a:p>
            <a:endParaRPr lang="en-GB" sz="4000" dirty="0"/>
          </a:p>
          <a:p>
            <a:r>
              <a:rPr lang="en-GB" sz="6000" dirty="0"/>
              <a:t>Gold level </a:t>
            </a:r>
          </a:p>
          <a:p>
            <a:r>
              <a:rPr lang="en-GB" sz="6000" dirty="0"/>
              <a:t>UK Parliament </a:t>
            </a:r>
          </a:p>
          <a:p>
            <a:r>
              <a:rPr lang="en-GB" sz="6000" dirty="0"/>
              <a:t>Teacher Ambassador </a:t>
            </a:r>
          </a:p>
          <a:p>
            <a:r>
              <a:rPr lang="en-GB" sz="6000" dirty="0"/>
              <a:t>Accreditation Evidence</a:t>
            </a:r>
          </a:p>
        </p:txBody>
      </p:sp>
    </p:spTree>
    <p:extLst>
      <p:ext uri="{BB962C8B-B14F-4D97-AF65-F5344CB8AC3E}">
        <p14:creationId xmlns:p14="http://schemas.microsoft.com/office/powerpoint/2010/main" val="105302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B77A0-5A71-F350-4728-579F452A8B9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941A8FD-2353-9B43-B4CE-B75E3E409601}"/>
              </a:ext>
            </a:extLst>
          </p:cNvPr>
          <p:cNvSpPr>
            <a:spLocks noGrp="1"/>
          </p:cNvSpPr>
          <p:nvPr>
            <p:ph type="title"/>
          </p:nvPr>
        </p:nvSpPr>
        <p:spPr>
          <a:xfrm>
            <a:off x="228601" y="76200"/>
            <a:ext cx="4800599" cy="1284026"/>
          </a:xfrm>
        </p:spPr>
        <p:txBody>
          <a:bodyPr>
            <a:normAutofit fontScale="90000"/>
          </a:bodyPr>
          <a:lstStyle/>
          <a:p>
            <a:r>
              <a:rPr lang="en-GB" b="1" dirty="0">
                <a:latin typeface="Chalkboard SE" panose="03050602040202020205" pitchFamily="66" charset="77"/>
              </a:rPr>
              <a:t>Where we began…</a:t>
            </a:r>
          </a:p>
        </p:txBody>
      </p:sp>
      <p:sp>
        <p:nvSpPr>
          <p:cNvPr id="4" name="Content Placeholder 3">
            <a:extLst>
              <a:ext uri="{FF2B5EF4-FFF2-40B4-BE49-F238E27FC236}">
                <a16:creationId xmlns:a16="http://schemas.microsoft.com/office/drawing/2014/main" id="{DAC0CAC6-E4F1-2A32-46D4-542CBE4770BA}"/>
              </a:ext>
            </a:extLst>
          </p:cNvPr>
          <p:cNvSpPr>
            <a:spLocks noGrp="1"/>
          </p:cNvSpPr>
          <p:nvPr>
            <p:ph idx="1"/>
          </p:nvPr>
        </p:nvSpPr>
        <p:spPr>
          <a:xfrm>
            <a:off x="228601" y="1006626"/>
            <a:ext cx="5554469" cy="5419062"/>
          </a:xfrm>
        </p:spPr>
        <p:txBody>
          <a:bodyPr>
            <a:normAutofit/>
          </a:bodyPr>
          <a:lstStyle/>
          <a:p>
            <a:r>
              <a:rPr lang="en-GB" sz="3600" dirty="0">
                <a:solidFill>
                  <a:srgbClr val="7030A0"/>
                </a:solidFill>
                <a:latin typeface="Chalkboard SE" panose="03050602040202020205" pitchFamily="66" charset="77"/>
              </a:rPr>
              <a:t>School Council</a:t>
            </a:r>
          </a:p>
          <a:p>
            <a:r>
              <a:rPr lang="en-GB" sz="3600" dirty="0">
                <a:solidFill>
                  <a:srgbClr val="7030A0"/>
                </a:solidFill>
                <a:latin typeface="Chalkboard SE" panose="03050602040202020205" pitchFamily="66" charset="77"/>
              </a:rPr>
              <a:t>UK Parliament week</a:t>
            </a:r>
          </a:p>
          <a:p>
            <a:r>
              <a:rPr lang="en-GB" sz="3600" dirty="0">
                <a:solidFill>
                  <a:srgbClr val="7030A0"/>
                </a:solidFill>
                <a:latin typeface="Chalkboard SE" panose="03050602040202020205" pitchFamily="66" charset="77"/>
              </a:rPr>
              <a:t>Visits from our MP</a:t>
            </a:r>
          </a:p>
          <a:p>
            <a:r>
              <a:rPr lang="en-GB" sz="3600" dirty="0">
                <a:solidFill>
                  <a:srgbClr val="7030A0"/>
                </a:solidFill>
                <a:latin typeface="Chalkboard SE" panose="03050602040202020205" pitchFamily="66" charset="77"/>
              </a:rPr>
              <a:t>Visits to the UK Parliament education centre</a:t>
            </a:r>
          </a:p>
        </p:txBody>
      </p:sp>
      <p:pic>
        <p:nvPicPr>
          <p:cNvPr id="8" name="Picture 7">
            <a:extLst>
              <a:ext uri="{FF2B5EF4-FFF2-40B4-BE49-F238E27FC236}">
                <a16:creationId xmlns:a16="http://schemas.microsoft.com/office/drawing/2014/main" id="{CF619975-B059-ED81-99FE-FC8FD1E29C37}"/>
              </a:ext>
            </a:extLst>
          </p:cNvPr>
          <p:cNvPicPr>
            <a:picLocks noChangeAspect="1"/>
          </p:cNvPicPr>
          <p:nvPr/>
        </p:nvPicPr>
        <p:blipFill>
          <a:blip r:embed="rId3">
            <a:extLst>
              <a:ext uri="{28A0092B-C50C-407E-A947-70E740481C1C}">
                <a14:useLocalDpi xmlns:a14="http://schemas.microsoft.com/office/drawing/2010/main" val="0"/>
              </a:ext>
            </a:extLst>
          </a:blip>
          <a:srcRect t="39690" b="5798"/>
          <a:stretch>
            <a:fillRect/>
          </a:stretch>
        </p:blipFill>
        <p:spPr>
          <a:xfrm>
            <a:off x="6419088" y="4494873"/>
            <a:ext cx="5780021" cy="2363131"/>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pic>
        <p:nvPicPr>
          <p:cNvPr id="9" name="Picture 8">
            <a:extLst>
              <a:ext uri="{FF2B5EF4-FFF2-40B4-BE49-F238E27FC236}">
                <a16:creationId xmlns:a16="http://schemas.microsoft.com/office/drawing/2014/main" id="{FA4DA547-C834-2DAD-0C7E-111280B07E49}"/>
              </a:ext>
            </a:extLst>
          </p:cNvPr>
          <p:cNvPicPr>
            <a:picLocks noChangeAspect="1"/>
          </p:cNvPicPr>
          <p:nvPr/>
        </p:nvPicPr>
        <p:blipFill>
          <a:blip r:embed="rId4"/>
          <a:stretch>
            <a:fillRect/>
          </a:stretch>
        </p:blipFill>
        <p:spPr>
          <a:xfrm>
            <a:off x="4988667" y="76200"/>
            <a:ext cx="1430421" cy="1284026"/>
          </a:xfrm>
          <a:prstGeom prst="rect">
            <a:avLst/>
          </a:prstGeom>
        </p:spPr>
      </p:pic>
      <p:pic>
        <p:nvPicPr>
          <p:cNvPr id="10" name="Picture 9">
            <a:extLst>
              <a:ext uri="{FF2B5EF4-FFF2-40B4-BE49-F238E27FC236}">
                <a16:creationId xmlns:a16="http://schemas.microsoft.com/office/drawing/2014/main" id="{FEE6300C-876B-8EAF-562E-C3DE42E0F9BF}"/>
              </a:ext>
            </a:extLst>
          </p:cNvPr>
          <p:cNvPicPr>
            <a:picLocks noChangeAspect="1"/>
          </p:cNvPicPr>
          <p:nvPr/>
        </p:nvPicPr>
        <p:blipFill>
          <a:blip r:embed="rId5"/>
          <a:srcRect b="32222"/>
          <a:stretch>
            <a:fillRect/>
          </a:stretch>
        </p:blipFill>
        <p:spPr>
          <a:xfrm>
            <a:off x="6535204" y="155448"/>
            <a:ext cx="5214836" cy="4164857"/>
          </a:xfrm>
          <a:prstGeom prst="rect">
            <a:avLst/>
          </a:prstGeom>
        </p:spPr>
      </p:pic>
      <p:pic>
        <p:nvPicPr>
          <p:cNvPr id="2" name="Picture 1">
            <a:extLst>
              <a:ext uri="{FF2B5EF4-FFF2-40B4-BE49-F238E27FC236}">
                <a16:creationId xmlns:a16="http://schemas.microsoft.com/office/drawing/2014/main" id="{1B94E217-0F0B-6DF9-6591-10E975DEEB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1431" y="1262860"/>
            <a:ext cx="2795314" cy="2096486"/>
          </a:xfrm>
          <a:prstGeom prst="rect">
            <a:avLst/>
          </a:prstGeom>
          <a:effectLst>
            <a:softEdge rad="63500"/>
          </a:effectLst>
        </p:spPr>
      </p:pic>
      <p:pic>
        <p:nvPicPr>
          <p:cNvPr id="5" name="Picture 4">
            <a:extLst>
              <a:ext uri="{FF2B5EF4-FFF2-40B4-BE49-F238E27FC236}">
                <a16:creationId xmlns:a16="http://schemas.microsoft.com/office/drawing/2014/main" id="{CD9BE82C-81D2-F888-D872-E3182B9AC04F}"/>
              </a:ext>
            </a:extLst>
          </p:cNvPr>
          <p:cNvPicPr>
            <a:picLocks noChangeAspect="1"/>
          </p:cNvPicPr>
          <p:nvPr/>
        </p:nvPicPr>
        <p:blipFill>
          <a:blip r:embed="rId7"/>
          <a:srcRect r="2241" b="6332"/>
          <a:stretch>
            <a:fillRect/>
          </a:stretch>
        </p:blipFill>
        <p:spPr>
          <a:xfrm>
            <a:off x="2060257" y="3991953"/>
            <a:ext cx="4035743" cy="2814970"/>
          </a:xfrm>
          <a:prstGeom prst="rect">
            <a:avLst/>
          </a:prstGeom>
        </p:spPr>
      </p:pic>
    </p:spTree>
    <p:extLst>
      <p:ext uri="{BB962C8B-B14F-4D97-AF65-F5344CB8AC3E}">
        <p14:creationId xmlns:p14="http://schemas.microsoft.com/office/powerpoint/2010/main" val="3560010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A large building with a clock tower with Palace of Westminster in the background&#10;&#10;Description automatically generated">
            <a:extLst>
              <a:ext uri="{FF2B5EF4-FFF2-40B4-BE49-F238E27FC236}">
                <a16:creationId xmlns:a16="http://schemas.microsoft.com/office/drawing/2014/main" id="{E844D9CF-8058-FBEA-1142-FD2E6624F069}"/>
              </a:ext>
            </a:extLst>
          </p:cNvPr>
          <p:cNvPicPr>
            <a:picLocks noChangeAspect="1" noChangeArrowheads="1"/>
          </p:cNvPicPr>
          <p:nvPr/>
        </p:nvPicPr>
        <p:blipFill>
          <a:blip r:embed="rId3">
            <a:alphaModFix amt="26000"/>
            <a:extLst>
              <a:ext uri="{28A0092B-C50C-407E-A947-70E740481C1C}">
                <a14:useLocalDpi xmlns:a14="http://schemas.microsoft.com/office/drawing/2010/main" val="0"/>
              </a:ext>
            </a:extLst>
          </a:blip>
          <a:srcRect/>
          <a:stretch/>
        </p:blipFill>
        <p:spPr bwMode="auto">
          <a:xfrm>
            <a:off x="615790" y="508000"/>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pic>
        <p:nvPicPr>
          <p:cNvPr id="6" name="Picture 5" descr="A group of people in a room&#10;&#10;AI-generated content may be incorrect.">
            <a:extLst>
              <a:ext uri="{FF2B5EF4-FFF2-40B4-BE49-F238E27FC236}">
                <a16:creationId xmlns:a16="http://schemas.microsoft.com/office/drawing/2014/main" id="{62FA6B64-F491-B675-5D5A-5C5CE7C26E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3473">
            <a:off x="9246278" y="369180"/>
            <a:ext cx="2593334" cy="1728889"/>
          </a:xfrm>
          <a:prstGeom prst="rect">
            <a:avLst/>
          </a:prstGeom>
        </p:spPr>
      </p:pic>
      <p:pic>
        <p:nvPicPr>
          <p:cNvPr id="4" name="Picture 3" descr="A group of people standing in a row&#10;&#10;AI-generated content may be incorrect.">
            <a:extLst>
              <a:ext uri="{FF2B5EF4-FFF2-40B4-BE49-F238E27FC236}">
                <a16:creationId xmlns:a16="http://schemas.microsoft.com/office/drawing/2014/main" id="{4ED616B1-1229-5D8F-1332-1F70568E85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19826">
            <a:off x="281012" y="295636"/>
            <a:ext cx="2125736" cy="1417248"/>
          </a:xfrm>
          <a:prstGeom prst="rect">
            <a:avLst/>
          </a:prstGeom>
        </p:spPr>
      </p:pic>
      <p:pic>
        <p:nvPicPr>
          <p:cNvPr id="8" name="Picture 7" descr="A person standing in front of a group of people&#10;&#10;AI-generated content may be incorrect.">
            <a:extLst>
              <a:ext uri="{FF2B5EF4-FFF2-40B4-BE49-F238E27FC236}">
                <a16:creationId xmlns:a16="http://schemas.microsoft.com/office/drawing/2014/main" id="{6A5CD154-176E-5F83-5384-BCDE2B5A8B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652129">
            <a:off x="289424" y="2031445"/>
            <a:ext cx="2657622" cy="1803575"/>
          </a:xfrm>
          <a:prstGeom prst="rect">
            <a:avLst/>
          </a:prstGeom>
        </p:spPr>
      </p:pic>
      <p:pic>
        <p:nvPicPr>
          <p:cNvPr id="10" name="Picture 9" descr="A person standing at a podium with a crowd of people in the background&#10;&#10;AI-generated content may be incorrect.">
            <a:extLst>
              <a:ext uri="{FF2B5EF4-FFF2-40B4-BE49-F238E27FC236}">
                <a16:creationId xmlns:a16="http://schemas.microsoft.com/office/drawing/2014/main" id="{CADB71F7-F7FE-57EF-8BA5-A1E8FADA3CE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rot="20941636">
            <a:off x="291668" y="4202155"/>
            <a:ext cx="2581837" cy="1680041"/>
          </a:xfrm>
          <a:prstGeom prst="rect">
            <a:avLst/>
          </a:prstGeom>
        </p:spPr>
      </p:pic>
      <p:pic>
        <p:nvPicPr>
          <p:cNvPr id="2" name="Picture 1">
            <a:extLst>
              <a:ext uri="{FF2B5EF4-FFF2-40B4-BE49-F238E27FC236}">
                <a16:creationId xmlns:a16="http://schemas.microsoft.com/office/drawing/2014/main" id="{2208F6BF-1DD6-A44F-3D62-4407E9326114}"/>
              </a:ext>
            </a:extLst>
          </p:cNvPr>
          <p:cNvPicPr>
            <a:picLocks noChangeAspect="1"/>
          </p:cNvPicPr>
          <p:nvPr/>
        </p:nvPicPr>
        <p:blipFill>
          <a:blip r:embed="rId8"/>
          <a:stretch>
            <a:fillRect/>
          </a:stretch>
        </p:blipFill>
        <p:spPr>
          <a:xfrm>
            <a:off x="8653858" y="1891148"/>
            <a:ext cx="3382764" cy="2530734"/>
          </a:xfrm>
          <a:prstGeom prst="rect">
            <a:avLst/>
          </a:prstGeom>
        </p:spPr>
      </p:pic>
      <p:pic>
        <p:nvPicPr>
          <p:cNvPr id="3" name="Picture 2">
            <a:extLst>
              <a:ext uri="{FF2B5EF4-FFF2-40B4-BE49-F238E27FC236}">
                <a16:creationId xmlns:a16="http://schemas.microsoft.com/office/drawing/2014/main" id="{BFE51C62-6E68-8D0A-382F-65A37F8FB004}"/>
              </a:ext>
            </a:extLst>
          </p:cNvPr>
          <p:cNvPicPr>
            <a:picLocks noChangeAspect="1"/>
          </p:cNvPicPr>
          <p:nvPr/>
        </p:nvPicPr>
        <p:blipFill>
          <a:blip r:embed="rId9"/>
          <a:stretch>
            <a:fillRect/>
          </a:stretch>
        </p:blipFill>
        <p:spPr>
          <a:xfrm>
            <a:off x="9342770" y="4257713"/>
            <a:ext cx="2400349" cy="2339521"/>
          </a:xfrm>
          <a:prstGeom prst="rect">
            <a:avLst/>
          </a:prstGeom>
        </p:spPr>
      </p:pic>
      <p:sp>
        <p:nvSpPr>
          <p:cNvPr id="7" name="TextBox 6">
            <a:extLst>
              <a:ext uri="{FF2B5EF4-FFF2-40B4-BE49-F238E27FC236}">
                <a16:creationId xmlns:a16="http://schemas.microsoft.com/office/drawing/2014/main" id="{19ADB7C8-3E7E-6EF2-95F9-8C995DDEEFE0}"/>
              </a:ext>
            </a:extLst>
          </p:cNvPr>
          <p:cNvSpPr txBox="1"/>
          <p:nvPr/>
        </p:nvSpPr>
        <p:spPr>
          <a:xfrm>
            <a:off x="2720051" y="211460"/>
            <a:ext cx="6233782" cy="1754326"/>
          </a:xfrm>
          <a:prstGeom prst="rect">
            <a:avLst/>
          </a:prstGeom>
          <a:noFill/>
        </p:spPr>
        <p:txBody>
          <a:bodyPr wrap="square" rtlCol="0">
            <a:spAutoFit/>
          </a:bodyPr>
          <a:lstStyle/>
          <a:p>
            <a:r>
              <a:rPr lang="en-GB" sz="3600" b="1" u="sng" dirty="0"/>
              <a:t>January 2025</a:t>
            </a:r>
          </a:p>
          <a:p>
            <a:r>
              <a:rPr lang="en-GB" sz="3600" b="1" dirty="0"/>
              <a:t>Teacher Ambassador Programme</a:t>
            </a:r>
          </a:p>
        </p:txBody>
      </p:sp>
      <p:pic>
        <p:nvPicPr>
          <p:cNvPr id="5" name="Picture 4" descr="Two women standing in front of a building&#10;&#10;AI-generated content may be incorrect.">
            <a:extLst>
              <a:ext uri="{FF2B5EF4-FFF2-40B4-BE49-F238E27FC236}">
                <a16:creationId xmlns:a16="http://schemas.microsoft.com/office/drawing/2014/main" id="{BB224FD0-74C2-30B7-5758-E1BB2C6B44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1260510">
            <a:off x="3823515" y="2009116"/>
            <a:ext cx="3787510" cy="4277659"/>
          </a:xfrm>
          <a:prstGeom prst="rect">
            <a:avLst/>
          </a:prstGeom>
          <a:ln w="12700">
            <a:solidFill>
              <a:schemeClr val="tx1"/>
            </a:solidFill>
          </a:ln>
        </p:spPr>
      </p:pic>
    </p:spTree>
    <p:extLst>
      <p:ext uri="{BB962C8B-B14F-4D97-AF65-F5344CB8AC3E}">
        <p14:creationId xmlns:p14="http://schemas.microsoft.com/office/powerpoint/2010/main" val="302712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large building with a clock tower with Palace of Westminster in the background&#10;&#10;Description automatically generated">
            <a:extLst>
              <a:ext uri="{FF2B5EF4-FFF2-40B4-BE49-F238E27FC236}">
                <a16:creationId xmlns:a16="http://schemas.microsoft.com/office/drawing/2014/main" id="{D1BB2C8B-09FD-5028-2E7F-5731E734789A}"/>
              </a:ext>
            </a:extLst>
          </p:cNvPr>
          <p:cNvPicPr>
            <a:picLocks noChangeAspect="1" noChangeArrowheads="1"/>
          </p:cNvPicPr>
          <p:nvPr/>
        </p:nvPicPr>
        <p:blipFill>
          <a:blip r:embed="rId2">
            <a:alphaModFix amt="28000"/>
            <a:extLst>
              <a:ext uri="{28A0092B-C50C-407E-A947-70E740481C1C}">
                <a14:useLocalDpi xmlns:a14="http://schemas.microsoft.com/office/drawing/2010/main" val="0"/>
              </a:ext>
            </a:extLst>
          </a:blip>
          <a:srcRect/>
          <a:stretch/>
        </p:blipFill>
        <p:spPr bwMode="auto">
          <a:xfrm>
            <a:off x="615789" y="396908"/>
            <a:ext cx="11205342" cy="5922138"/>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4CA8423-4641-F303-6991-56BA89D5E726}"/>
              </a:ext>
            </a:extLst>
          </p:cNvPr>
          <p:cNvSpPr txBox="1"/>
          <p:nvPr/>
        </p:nvSpPr>
        <p:spPr>
          <a:xfrm>
            <a:off x="752354" y="456727"/>
            <a:ext cx="10823857" cy="5632311"/>
          </a:xfrm>
          <a:prstGeom prst="rect">
            <a:avLst/>
          </a:prstGeom>
          <a:noFill/>
        </p:spPr>
        <p:txBody>
          <a:bodyPr wrap="square" rtlCol="0">
            <a:spAutoFit/>
          </a:bodyPr>
          <a:lstStyle/>
          <a:p>
            <a:r>
              <a:rPr lang="en-GB" sz="2000" dirty="0"/>
              <a:t>On my return, I met with our Headteacher to put a plan in place for implementing what I had learned. </a:t>
            </a:r>
          </a:p>
          <a:p>
            <a:r>
              <a:rPr lang="en-GB" sz="3200" b="1" u="sng" dirty="0"/>
              <a:t>We agreed on the following priorities:</a:t>
            </a:r>
          </a:p>
          <a:p>
            <a:r>
              <a:rPr lang="en-GB" sz="2400" b="1" dirty="0"/>
              <a:t>1. School Parliament:</a:t>
            </a:r>
            <a:r>
              <a:rPr lang="en-GB" sz="2400" dirty="0"/>
              <a:t> Relaunch our School Council as a School Parliament, closely mirroring the structure of the UK Parliament to expose pupils to correct terminology, deepen their understanding, and increase their impact on the school.</a:t>
            </a:r>
          </a:p>
          <a:p>
            <a:r>
              <a:rPr lang="en-GB" sz="2400" b="1" dirty="0"/>
              <a:t>2. Wider pupil involvement:</a:t>
            </a:r>
            <a:r>
              <a:rPr lang="en-GB" sz="2400" dirty="0"/>
              <a:t> Find ways to involve more pupils in the School Parliament and related events.</a:t>
            </a:r>
            <a:endParaRPr lang="en-GB" sz="2400" u="sng" dirty="0"/>
          </a:p>
          <a:p>
            <a:r>
              <a:rPr lang="en-GB" sz="2400" b="1" dirty="0"/>
              <a:t>3. Curriculum development:</a:t>
            </a:r>
            <a:r>
              <a:rPr lang="en-GB" sz="2400" dirty="0"/>
              <a:t> Adapt the school curriculum to teach pupils in more depth about the UK Parliament.</a:t>
            </a:r>
          </a:p>
          <a:p>
            <a:r>
              <a:rPr lang="en-GB" sz="2400" b="1" dirty="0"/>
              <a:t>4. High-profile events:</a:t>
            </a:r>
            <a:r>
              <a:rPr lang="en-GB" sz="2400" dirty="0"/>
              <a:t> Continue hosting events linked to UK democracy, such as UK Parliament Week and visits from our MP, and use assemblies more effectively to engage pupils.</a:t>
            </a:r>
          </a:p>
          <a:p>
            <a:r>
              <a:rPr lang="en-GB" sz="2400" b="1" dirty="0"/>
              <a:t>5. Collaboration:</a:t>
            </a:r>
            <a:r>
              <a:rPr lang="en-GB" sz="2400" dirty="0"/>
              <a:t> Work with other schools to share our approach and successes.</a:t>
            </a:r>
          </a:p>
        </p:txBody>
      </p:sp>
    </p:spTree>
    <p:extLst>
      <p:ext uri="{BB962C8B-B14F-4D97-AF65-F5344CB8AC3E}">
        <p14:creationId xmlns:p14="http://schemas.microsoft.com/office/powerpoint/2010/main" val="3989753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997B0-231D-09F1-2CB9-3344D616A2C7}"/>
            </a:ext>
          </a:extLst>
        </p:cNvPr>
        <p:cNvGrpSpPr/>
        <p:nvPr/>
      </p:nvGrpSpPr>
      <p:grpSpPr>
        <a:xfrm>
          <a:off x="0" y="0"/>
          <a:ext cx="0" cy="0"/>
          <a:chOff x="0" y="0"/>
          <a:chExt cx="0" cy="0"/>
        </a:xfrm>
      </p:grpSpPr>
      <p:pic>
        <p:nvPicPr>
          <p:cNvPr id="2" name="Picture 2" descr="A large building with a clock tower with Palace of Westminster in the background&#10;&#10;Description automatically generated">
            <a:extLst>
              <a:ext uri="{FF2B5EF4-FFF2-40B4-BE49-F238E27FC236}">
                <a16:creationId xmlns:a16="http://schemas.microsoft.com/office/drawing/2014/main" id="{1195F05A-ECB1-C8FB-6E6F-E5202855DF3E}"/>
              </a:ext>
            </a:extLst>
          </p:cNvPr>
          <p:cNvPicPr>
            <a:picLocks noChangeAspect="1" noChangeArrowheads="1"/>
          </p:cNvPicPr>
          <p:nvPr/>
        </p:nvPicPr>
        <p:blipFill>
          <a:blip r:embed="rId2">
            <a:alphaModFix amt="28000"/>
            <a:extLst>
              <a:ext uri="{28A0092B-C50C-407E-A947-70E740481C1C}">
                <a14:useLocalDpi xmlns:a14="http://schemas.microsoft.com/office/drawing/2010/main" val="0"/>
              </a:ext>
            </a:extLst>
          </a:blip>
          <a:srcRect/>
          <a:stretch/>
        </p:blipFill>
        <p:spPr bwMode="auto">
          <a:xfrm>
            <a:off x="615789" y="396908"/>
            <a:ext cx="11205342" cy="5922138"/>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DDD3E14-4FE6-FFEB-4977-7A582DE92A62}"/>
              </a:ext>
            </a:extLst>
          </p:cNvPr>
          <p:cNvPicPr>
            <a:picLocks noChangeAspect="1"/>
          </p:cNvPicPr>
          <p:nvPr/>
        </p:nvPicPr>
        <p:blipFill>
          <a:blip r:embed="rId3"/>
          <a:stretch>
            <a:fillRect/>
          </a:stretch>
        </p:blipFill>
        <p:spPr>
          <a:xfrm>
            <a:off x="2760763" y="493376"/>
            <a:ext cx="6670474" cy="5871247"/>
          </a:xfrm>
          <a:prstGeom prst="rect">
            <a:avLst/>
          </a:prstGeom>
        </p:spPr>
      </p:pic>
    </p:spTree>
    <p:extLst>
      <p:ext uri="{BB962C8B-B14F-4D97-AF65-F5344CB8AC3E}">
        <p14:creationId xmlns:p14="http://schemas.microsoft.com/office/powerpoint/2010/main" val="223156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75928-C0FB-7BF9-3DF8-F6A3E240373E}"/>
            </a:ext>
          </a:extLst>
        </p:cNvPr>
        <p:cNvGrpSpPr/>
        <p:nvPr/>
      </p:nvGrpSpPr>
      <p:grpSpPr>
        <a:xfrm>
          <a:off x="0" y="0"/>
          <a:ext cx="0" cy="0"/>
          <a:chOff x="0" y="0"/>
          <a:chExt cx="0" cy="0"/>
        </a:xfrm>
      </p:grpSpPr>
      <p:pic>
        <p:nvPicPr>
          <p:cNvPr id="12" name="Picture 2" descr="A large building with a clock tower with Palace of Westminster in the background&#10;&#10;Description automatically generated">
            <a:extLst>
              <a:ext uri="{FF2B5EF4-FFF2-40B4-BE49-F238E27FC236}">
                <a16:creationId xmlns:a16="http://schemas.microsoft.com/office/drawing/2014/main" id="{F7B3F017-AEA9-DA71-B2AB-C93F7A6FDEAE}"/>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p:blipFill>
        <p:spPr bwMode="auto">
          <a:xfrm>
            <a:off x="507635" y="441224"/>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D04B1BC-D7E1-E65E-2062-3B7B95941819}"/>
              </a:ext>
            </a:extLst>
          </p:cNvPr>
          <p:cNvSpPr txBox="1"/>
          <p:nvPr/>
        </p:nvSpPr>
        <p:spPr>
          <a:xfrm>
            <a:off x="507635" y="446622"/>
            <a:ext cx="5480210" cy="461665"/>
          </a:xfrm>
          <a:prstGeom prst="rect">
            <a:avLst/>
          </a:prstGeom>
          <a:noFill/>
        </p:spPr>
        <p:txBody>
          <a:bodyPr wrap="square" rtlCol="0">
            <a:spAutoFit/>
          </a:bodyPr>
          <a:lstStyle/>
          <a:p>
            <a:r>
              <a:rPr lang="en-GB" sz="2400" b="1" dirty="0">
                <a:solidFill>
                  <a:schemeClr val="tx1">
                    <a:lumMod val="75000"/>
                    <a:lumOff val="25000"/>
                  </a:schemeClr>
                </a:solidFill>
              </a:rPr>
              <a:t>UK Parliament structure</a:t>
            </a:r>
          </a:p>
        </p:txBody>
      </p:sp>
      <p:sp>
        <p:nvSpPr>
          <p:cNvPr id="3" name="TextBox 2">
            <a:extLst>
              <a:ext uri="{FF2B5EF4-FFF2-40B4-BE49-F238E27FC236}">
                <a16:creationId xmlns:a16="http://schemas.microsoft.com/office/drawing/2014/main" id="{507DE73E-122E-80CA-58A2-A447B93B338C}"/>
              </a:ext>
            </a:extLst>
          </p:cNvPr>
          <p:cNvSpPr txBox="1"/>
          <p:nvPr/>
        </p:nvSpPr>
        <p:spPr>
          <a:xfrm>
            <a:off x="660698" y="952827"/>
            <a:ext cx="1250398" cy="400110"/>
          </a:xfrm>
          <a:prstGeom prst="rect">
            <a:avLst/>
          </a:prstGeom>
          <a:solidFill>
            <a:schemeClr val="tx2">
              <a:lumMod val="50000"/>
              <a:lumOff val="50000"/>
            </a:schemeClr>
          </a:solidFill>
        </p:spPr>
        <p:txBody>
          <a:bodyPr wrap="square" rtlCol="0">
            <a:spAutoFit/>
          </a:bodyPr>
          <a:lstStyle/>
          <a:p>
            <a:r>
              <a:rPr lang="en-GB" sz="2000" b="1" dirty="0"/>
              <a:t>Monarch</a:t>
            </a:r>
          </a:p>
        </p:txBody>
      </p:sp>
      <p:sp>
        <p:nvSpPr>
          <p:cNvPr id="5" name="TextBox 4">
            <a:extLst>
              <a:ext uri="{FF2B5EF4-FFF2-40B4-BE49-F238E27FC236}">
                <a16:creationId xmlns:a16="http://schemas.microsoft.com/office/drawing/2014/main" id="{9A1F8B02-24DD-7AA4-9D69-48DEC1B80279}"/>
              </a:ext>
            </a:extLst>
          </p:cNvPr>
          <p:cNvSpPr txBox="1"/>
          <p:nvPr/>
        </p:nvSpPr>
        <p:spPr>
          <a:xfrm>
            <a:off x="2168145" y="960883"/>
            <a:ext cx="2486151" cy="400110"/>
          </a:xfrm>
          <a:prstGeom prst="rect">
            <a:avLst/>
          </a:prstGeom>
          <a:solidFill>
            <a:schemeClr val="accent6">
              <a:lumMod val="75000"/>
            </a:schemeClr>
          </a:solidFill>
        </p:spPr>
        <p:txBody>
          <a:bodyPr wrap="square" rtlCol="0">
            <a:spAutoFit/>
          </a:bodyPr>
          <a:lstStyle/>
          <a:p>
            <a:r>
              <a:rPr lang="en-GB" sz="2000" b="1" dirty="0"/>
              <a:t>House of Commons</a:t>
            </a:r>
          </a:p>
        </p:txBody>
      </p:sp>
      <p:sp>
        <p:nvSpPr>
          <p:cNvPr id="6" name="TextBox 5">
            <a:extLst>
              <a:ext uri="{FF2B5EF4-FFF2-40B4-BE49-F238E27FC236}">
                <a16:creationId xmlns:a16="http://schemas.microsoft.com/office/drawing/2014/main" id="{7BE0BC63-721F-E87E-5E99-B1E845E91380}"/>
              </a:ext>
            </a:extLst>
          </p:cNvPr>
          <p:cNvSpPr txBox="1"/>
          <p:nvPr/>
        </p:nvSpPr>
        <p:spPr>
          <a:xfrm>
            <a:off x="4865815" y="952827"/>
            <a:ext cx="1992185" cy="400110"/>
          </a:xfrm>
          <a:prstGeom prst="rect">
            <a:avLst/>
          </a:prstGeom>
          <a:solidFill>
            <a:srgbClr val="FF0000"/>
          </a:solidFill>
        </p:spPr>
        <p:txBody>
          <a:bodyPr wrap="square" rtlCol="0">
            <a:spAutoFit/>
          </a:bodyPr>
          <a:lstStyle/>
          <a:p>
            <a:r>
              <a:rPr lang="en-GB" sz="2000" b="1" dirty="0"/>
              <a:t>House of Lords</a:t>
            </a:r>
          </a:p>
        </p:txBody>
      </p:sp>
      <p:sp>
        <p:nvSpPr>
          <p:cNvPr id="8" name="TextBox 7">
            <a:extLst>
              <a:ext uri="{FF2B5EF4-FFF2-40B4-BE49-F238E27FC236}">
                <a16:creationId xmlns:a16="http://schemas.microsoft.com/office/drawing/2014/main" id="{6F65FFAE-64B5-72EA-7ACC-0756EABE46DE}"/>
              </a:ext>
            </a:extLst>
          </p:cNvPr>
          <p:cNvSpPr txBox="1"/>
          <p:nvPr/>
        </p:nvSpPr>
        <p:spPr>
          <a:xfrm>
            <a:off x="2151064" y="1397775"/>
            <a:ext cx="1746983" cy="646331"/>
          </a:xfrm>
          <a:prstGeom prst="rect">
            <a:avLst/>
          </a:prstGeom>
          <a:noFill/>
        </p:spPr>
        <p:txBody>
          <a:bodyPr wrap="square" rtlCol="0">
            <a:spAutoFit/>
          </a:bodyPr>
          <a:lstStyle/>
          <a:p>
            <a:r>
              <a:rPr lang="en-GB" dirty="0"/>
              <a:t>Elected</a:t>
            </a:r>
          </a:p>
          <a:p>
            <a:r>
              <a:rPr lang="en-GB" dirty="0"/>
              <a:t>Representative</a:t>
            </a:r>
          </a:p>
        </p:txBody>
      </p:sp>
      <p:sp>
        <p:nvSpPr>
          <p:cNvPr id="9" name="TextBox 8">
            <a:extLst>
              <a:ext uri="{FF2B5EF4-FFF2-40B4-BE49-F238E27FC236}">
                <a16:creationId xmlns:a16="http://schemas.microsoft.com/office/drawing/2014/main" id="{2DA1C355-CC21-6D34-A0B1-3FC6C05D8CF6}"/>
              </a:ext>
            </a:extLst>
          </p:cNvPr>
          <p:cNvSpPr txBox="1"/>
          <p:nvPr/>
        </p:nvSpPr>
        <p:spPr>
          <a:xfrm>
            <a:off x="4865815" y="1378853"/>
            <a:ext cx="1202532" cy="646331"/>
          </a:xfrm>
          <a:prstGeom prst="rect">
            <a:avLst/>
          </a:prstGeom>
          <a:noFill/>
        </p:spPr>
        <p:txBody>
          <a:bodyPr wrap="square" rtlCol="0">
            <a:spAutoFit/>
          </a:bodyPr>
          <a:lstStyle/>
          <a:p>
            <a:r>
              <a:rPr lang="en-GB" dirty="0"/>
              <a:t>Selected</a:t>
            </a:r>
          </a:p>
          <a:p>
            <a:r>
              <a:rPr lang="en-GB" dirty="0"/>
              <a:t>Expertise</a:t>
            </a:r>
          </a:p>
        </p:txBody>
      </p:sp>
      <p:sp>
        <p:nvSpPr>
          <p:cNvPr id="10" name="TextBox 9">
            <a:extLst>
              <a:ext uri="{FF2B5EF4-FFF2-40B4-BE49-F238E27FC236}">
                <a16:creationId xmlns:a16="http://schemas.microsoft.com/office/drawing/2014/main" id="{07E0C980-1581-8E64-F115-4120996E58F1}"/>
              </a:ext>
            </a:extLst>
          </p:cNvPr>
          <p:cNvSpPr txBox="1"/>
          <p:nvPr/>
        </p:nvSpPr>
        <p:spPr>
          <a:xfrm>
            <a:off x="2563833" y="3014405"/>
            <a:ext cx="2668428" cy="646331"/>
          </a:xfrm>
          <a:prstGeom prst="rect">
            <a:avLst/>
          </a:prstGeom>
          <a:noFill/>
        </p:spPr>
        <p:txBody>
          <a:bodyPr wrap="square" rtlCol="0">
            <a:spAutoFit/>
          </a:bodyPr>
          <a:lstStyle/>
          <a:p>
            <a:r>
              <a:rPr lang="en-GB" dirty="0"/>
              <a:t>On a topic</a:t>
            </a:r>
          </a:p>
          <a:p>
            <a:r>
              <a:rPr lang="en-GB" dirty="0"/>
              <a:t>Where the work is done!</a:t>
            </a:r>
          </a:p>
        </p:txBody>
      </p:sp>
      <p:sp>
        <p:nvSpPr>
          <p:cNvPr id="11" name="TextBox 10">
            <a:extLst>
              <a:ext uri="{FF2B5EF4-FFF2-40B4-BE49-F238E27FC236}">
                <a16:creationId xmlns:a16="http://schemas.microsoft.com/office/drawing/2014/main" id="{B3977F71-44CF-DF5F-4679-D283A6CD88F9}"/>
              </a:ext>
            </a:extLst>
          </p:cNvPr>
          <p:cNvSpPr txBox="1"/>
          <p:nvPr/>
        </p:nvSpPr>
        <p:spPr>
          <a:xfrm>
            <a:off x="2624060" y="2624400"/>
            <a:ext cx="2241755" cy="369332"/>
          </a:xfrm>
          <a:prstGeom prst="rect">
            <a:avLst/>
          </a:prstGeom>
          <a:solidFill>
            <a:schemeClr val="bg1">
              <a:lumMod val="65000"/>
            </a:schemeClr>
          </a:solidFill>
        </p:spPr>
        <p:txBody>
          <a:bodyPr wrap="square" rtlCol="0">
            <a:spAutoFit/>
          </a:bodyPr>
          <a:lstStyle/>
          <a:p>
            <a:r>
              <a:rPr lang="en-GB" b="1" dirty="0"/>
              <a:t>Select Committees</a:t>
            </a:r>
          </a:p>
        </p:txBody>
      </p:sp>
      <p:cxnSp>
        <p:nvCxnSpPr>
          <p:cNvPr id="14" name="Straight Arrow Connector 13">
            <a:extLst>
              <a:ext uri="{FF2B5EF4-FFF2-40B4-BE49-F238E27FC236}">
                <a16:creationId xmlns:a16="http://schemas.microsoft.com/office/drawing/2014/main" id="{BAD34072-C21D-D2B9-67D4-CC6C1739E8DD}"/>
              </a:ext>
            </a:extLst>
          </p:cNvPr>
          <p:cNvCxnSpPr>
            <a:cxnSpLocks/>
          </p:cNvCxnSpPr>
          <p:nvPr/>
        </p:nvCxnSpPr>
        <p:spPr>
          <a:xfrm>
            <a:off x="2676629" y="2025184"/>
            <a:ext cx="596913" cy="489488"/>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cxnSp>
        <p:nvCxnSpPr>
          <p:cNvPr id="15" name="Straight Arrow Connector 14">
            <a:extLst>
              <a:ext uri="{FF2B5EF4-FFF2-40B4-BE49-F238E27FC236}">
                <a16:creationId xmlns:a16="http://schemas.microsoft.com/office/drawing/2014/main" id="{7EBDCC48-6CFD-B69A-EA16-063F32613371}"/>
              </a:ext>
            </a:extLst>
          </p:cNvPr>
          <p:cNvCxnSpPr>
            <a:cxnSpLocks/>
          </p:cNvCxnSpPr>
          <p:nvPr/>
        </p:nvCxnSpPr>
        <p:spPr>
          <a:xfrm flipH="1">
            <a:off x="4316523" y="2032178"/>
            <a:ext cx="675546" cy="482494"/>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sp>
        <p:nvSpPr>
          <p:cNvPr id="18" name="Speech Bubble: Oval 17">
            <a:extLst>
              <a:ext uri="{FF2B5EF4-FFF2-40B4-BE49-F238E27FC236}">
                <a16:creationId xmlns:a16="http://schemas.microsoft.com/office/drawing/2014/main" id="{8DA9FFBC-2E16-9C46-E35E-AF8EA211AE55}"/>
              </a:ext>
            </a:extLst>
          </p:cNvPr>
          <p:cNvSpPr/>
          <p:nvPr/>
        </p:nvSpPr>
        <p:spPr>
          <a:xfrm>
            <a:off x="680978" y="2025184"/>
            <a:ext cx="1487167" cy="618138"/>
          </a:xfrm>
          <a:prstGeom prst="wedgeEllipseCallout">
            <a:avLst>
              <a:gd name="adj1" fmla="val -50346"/>
              <a:gd name="adj2" fmla="val 6841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Petitions </a:t>
            </a:r>
          </a:p>
        </p:txBody>
      </p:sp>
      <p:sp>
        <p:nvSpPr>
          <p:cNvPr id="19" name="Speech Bubble: Oval 18">
            <a:extLst>
              <a:ext uri="{FF2B5EF4-FFF2-40B4-BE49-F238E27FC236}">
                <a16:creationId xmlns:a16="http://schemas.microsoft.com/office/drawing/2014/main" id="{DA9F5B8F-90A7-FBFF-8186-D7575A6E8D6B}"/>
              </a:ext>
            </a:extLst>
          </p:cNvPr>
          <p:cNvSpPr/>
          <p:nvPr/>
        </p:nvSpPr>
        <p:spPr>
          <a:xfrm>
            <a:off x="660698" y="2810862"/>
            <a:ext cx="1643590" cy="577787"/>
          </a:xfrm>
          <a:prstGeom prst="wedgeEllipseCallout">
            <a:avLst>
              <a:gd name="adj1" fmla="val -51432"/>
              <a:gd name="adj2" fmla="val 7041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Surgeries </a:t>
            </a:r>
          </a:p>
        </p:txBody>
      </p:sp>
      <p:sp>
        <p:nvSpPr>
          <p:cNvPr id="17" name="Rectangle 16">
            <a:extLst>
              <a:ext uri="{FF2B5EF4-FFF2-40B4-BE49-F238E27FC236}">
                <a16:creationId xmlns:a16="http://schemas.microsoft.com/office/drawing/2014/main" id="{C541BADC-EBEE-8815-2137-6A22C71F4190}"/>
              </a:ext>
            </a:extLst>
          </p:cNvPr>
          <p:cNvSpPr/>
          <p:nvPr/>
        </p:nvSpPr>
        <p:spPr>
          <a:xfrm>
            <a:off x="499046" y="495662"/>
            <a:ext cx="6446520" cy="3246120"/>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descr="A green and white sign with a building and text&#10;&#10;AI-generated content may be incorrect.">
            <a:extLst>
              <a:ext uri="{FF2B5EF4-FFF2-40B4-BE49-F238E27FC236}">
                <a16:creationId xmlns:a16="http://schemas.microsoft.com/office/drawing/2014/main" id="{B41F79C9-7376-7186-527C-DDFFF65D0ACA}"/>
              </a:ext>
            </a:extLst>
          </p:cNvPr>
          <p:cNvPicPr>
            <a:picLocks noChangeAspect="1"/>
          </p:cNvPicPr>
          <p:nvPr/>
        </p:nvPicPr>
        <p:blipFill>
          <a:blip r:embed="rId3">
            <a:extLst>
              <a:ext uri="{28A0092B-C50C-407E-A947-70E740481C1C}">
                <a14:useLocalDpi xmlns:a14="http://schemas.microsoft.com/office/drawing/2010/main" val="0"/>
              </a:ext>
            </a:extLst>
          </a:blip>
          <a:srcRect l="10695" t="25258" r="24958" b="23254"/>
          <a:stretch>
            <a:fillRect/>
          </a:stretch>
        </p:blipFill>
        <p:spPr>
          <a:xfrm>
            <a:off x="6789817" y="4687129"/>
            <a:ext cx="2397520" cy="1918411"/>
          </a:xfrm>
          <a:prstGeom prst="rect">
            <a:avLst/>
          </a:prstGeom>
        </p:spPr>
      </p:pic>
      <p:pic>
        <p:nvPicPr>
          <p:cNvPr id="22" name="Picture 21" descr="A sign with a tower and a clock&#10;&#10;AI-generated content may be incorrect.">
            <a:extLst>
              <a:ext uri="{FF2B5EF4-FFF2-40B4-BE49-F238E27FC236}">
                <a16:creationId xmlns:a16="http://schemas.microsoft.com/office/drawing/2014/main" id="{6CBD30C1-438E-26DB-800E-4C8A7B4AB078}"/>
              </a:ext>
            </a:extLst>
          </p:cNvPr>
          <p:cNvPicPr>
            <a:picLocks noChangeAspect="1"/>
          </p:cNvPicPr>
          <p:nvPr/>
        </p:nvPicPr>
        <p:blipFill>
          <a:blip r:embed="rId4">
            <a:extLst>
              <a:ext uri="{28A0092B-C50C-407E-A947-70E740481C1C}">
                <a14:useLocalDpi xmlns:a14="http://schemas.microsoft.com/office/drawing/2010/main" val="0"/>
              </a:ext>
            </a:extLst>
          </a:blip>
          <a:srcRect l="10695" t="24259" r="25444" b="22409"/>
          <a:stretch>
            <a:fillRect/>
          </a:stretch>
        </p:blipFill>
        <p:spPr>
          <a:xfrm>
            <a:off x="9373365" y="4675548"/>
            <a:ext cx="2311000" cy="1929992"/>
          </a:xfrm>
          <a:prstGeom prst="rect">
            <a:avLst/>
          </a:prstGeom>
        </p:spPr>
      </p:pic>
      <p:pic>
        <p:nvPicPr>
          <p:cNvPr id="2050" name="Picture 2">
            <a:extLst>
              <a:ext uri="{FF2B5EF4-FFF2-40B4-BE49-F238E27FC236}">
                <a16:creationId xmlns:a16="http://schemas.microsoft.com/office/drawing/2014/main" id="{F79E11BE-A6D1-A5D5-364F-7075D35BD29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906" t="7208" r="24645" b="24832"/>
          <a:stretch>
            <a:fillRect/>
          </a:stretch>
        </p:blipFill>
        <p:spPr bwMode="auto">
          <a:xfrm>
            <a:off x="1060848" y="3778079"/>
            <a:ext cx="4700744" cy="29713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187633D-7586-2EE3-A11D-08CB999A2D1F}"/>
              </a:ext>
            </a:extLst>
          </p:cNvPr>
          <p:cNvPicPr>
            <a:picLocks noChangeAspect="1"/>
          </p:cNvPicPr>
          <p:nvPr/>
        </p:nvPicPr>
        <p:blipFill>
          <a:blip r:embed="rId6"/>
          <a:srcRect l="9530" t="15172" r="9861" b="31648"/>
          <a:stretch>
            <a:fillRect/>
          </a:stretch>
        </p:blipFill>
        <p:spPr>
          <a:xfrm>
            <a:off x="7811351" y="252460"/>
            <a:ext cx="3051786" cy="4357901"/>
          </a:xfrm>
          <a:prstGeom prst="rect">
            <a:avLst/>
          </a:prstGeom>
        </p:spPr>
      </p:pic>
    </p:spTree>
    <p:extLst>
      <p:ext uri="{BB962C8B-B14F-4D97-AF65-F5344CB8AC3E}">
        <p14:creationId xmlns:p14="http://schemas.microsoft.com/office/powerpoint/2010/main" val="283563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2ECB7-B190-AD53-F2F8-BB875B3CAA56}"/>
            </a:ext>
          </a:extLst>
        </p:cNvPr>
        <p:cNvGrpSpPr/>
        <p:nvPr/>
      </p:nvGrpSpPr>
      <p:grpSpPr>
        <a:xfrm>
          <a:off x="0" y="0"/>
          <a:ext cx="0" cy="0"/>
          <a:chOff x="0" y="0"/>
          <a:chExt cx="0" cy="0"/>
        </a:xfrm>
      </p:grpSpPr>
      <p:pic>
        <p:nvPicPr>
          <p:cNvPr id="12" name="Picture 2" descr="A large building with a clock tower with Palace of Westminster in the background&#10;&#10;Description automatically generated">
            <a:extLst>
              <a:ext uri="{FF2B5EF4-FFF2-40B4-BE49-F238E27FC236}">
                <a16:creationId xmlns:a16="http://schemas.microsoft.com/office/drawing/2014/main" id="{F23820DA-41AA-2C5C-E853-9D1BCE87F95D}"/>
              </a:ext>
            </a:extLst>
          </p:cNvPr>
          <p:cNvPicPr>
            <a:picLocks noChangeAspect="1" noChangeArrowheads="1"/>
          </p:cNvPicPr>
          <p:nvPr/>
        </p:nvPicPr>
        <p:blipFill>
          <a:blip r:embed="rId2">
            <a:alphaModFix amt="26000"/>
            <a:extLst>
              <a:ext uri="{28A0092B-C50C-407E-A947-70E740481C1C}">
                <a14:useLocalDpi xmlns:a14="http://schemas.microsoft.com/office/drawing/2010/main" val="0"/>
              </a:ext>
            </a:extLst>
          </a:blip>
          <a:srcRect/>
          <a:stretch/>
        </p:blipFill>
        <p:spPr bwMode="auto">
          <a:xfrm>
            <a:off x="412618" y="304370"/>
            <a:ext cx="11082331" cy="5857125"/>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30C013-44B9-BEC3-141B-10D0B0780108}"/>
              </a:ext>
            </a:extLst>
          </p:cNvPr>
          <p:cNvSpPr txBox="1"/>
          <p:nvPr/>
        </p:nvSpPr>
        <p:spPr>
          <a:xfrm>
            <a:off x="586148" y="389601"/>
            <a:ext cx="8329991" cy="769441"/>
          </a:xfrm>
          <a:prstGeom prst="rect">
            <a:avLst/>
          </a:prstGeom>
          <a:noFill/>
        </p:spPr>
        <p:txBody>
          <a:bodyPr wrap="square" rtlCol="0">
            <a:spAutoFit/>
          </a:bodyPr>
          <a:lstStyle/>
          <a:p>
            <a:r>
              <a:rPr lang="en-GB" sz="4400" b="1" dirty="0"/>
              <a:t>Howard Park School Parliament</a:t>
            </a:r>
          </a:p>
        </p:txBody>
      </p:sp>
      <p:sp>
        <p:nvSpPr>
          <p:cNvPr id="3" name="TextBox 2">
            <a:extLst>
              <a:ext uri="{FF2B5EF4-FFF2-40B4-BE49-F238E27FC236}">
                <a16:creationId xmlns:a16="http://schemas.microsoft.com/office/drawing/2014/main" id="{80A72EF6-09E6-C338-63B2-7DDD3AC19064}"/>
              </a:ext>
            </a:extLst>
          </p:cNvPr>
          <p:cNvSpPr txBox="1"/>
          <p:nvPr/>
        </p:nvSpPr>
        <p:spPr>
          <a:xfrm>
            <a:off x="697051" y="1141693"/>
            <a:ext cx="1572822" cy="369332"/>
          </a:xfrm>
          <a:prstGeom prst="rect">
            <a:avLst/>
          </a:prstGeom>
          <a:solidFill>
            <a:schemeClr val="tx2">
              <a:lumMod val="50000"/>
              <a:lumOff val="50000"/>
            </a:schemeClr>
          </a:solidFill>
        </p:spPr>
        <p:txBody>
          <a:bodyPr wrap="square" rtlCol="0">
            <a:spAutoFit/>
          </a:bodyPr>
          <a:lstStyle/>
          <a:p>
            <a:r>
              <a:rPr lang="en-GB" b="1" dirty="0"/>
              <a:t>Headteacher</a:t>
            </a:r>
          </a:p>
        </p:txBody>
      </p:sp>
      <p:sp>
        <p:nvSpPr>
          <p:cNvPr id="5" name="TextBox 4">
            <a:extLst>
              <a:ext uri="{FF2B5EF4-FFF2-40B4-BE49-F238E27FC236}">
                <a16:creationId xmlns:a16="http://schemas.microsoft.com/office/drawing/2014/main" id="{88CCCEAA-B980-75BA-81A7-5C2FCBFDC34C}"/>
              </a:ext>
            </a:extLst>
          </p:cNvPr>
          <p:cNvSpPr txBox="1"/>
          <p:nvPr/>
        </p:nvSpPr>
        <p:spPr>
          <a:xfrm>
            <a:off x="2701190" y="1159042"/>
            <a:ext cx="3780504" cy="400110"/>
          </a:xfrm>
          <a:prstGeom prst="rect">
            <a:avLst/>
          </a:prstGeom>
          <a:solidFill>
            <a:schemeClr val="accent6">
              <a:lumMod val="75000"/>
            </a:schemeClr>
          </a:solidFill>
        </p:spPr>
        <p:txBody>
          <a:bodyPr wrap="square" rtlCol="0">
            <a:spAutoFit/>
          </a:bodyPr>
          <a:lstStyle/>
          <a:p>
            <a:r>
              <a:rPr lang="en-GB" sz="2000" b="1" dirty="0"/>
              <a:t>School Members of Parliament</a:t>
            </a:r>
          </a:p>
        </p:txBody>
      </p:sp>
      <p:sp>
        <p:nvSpPr>
          <p:cNvPr id="6" name="TextBox 5">
            <a:extLst>
              <a:ext uri="{FF2B5EF4-FFF2-40B4-BE49-F238E27FC236}">
                <a16:creationId xmlns:a16="http://schemas.microsoft.com/office/drawing/2014/main" id="{56FFAE57-59E6-3CCF-8AEA-F829DAB9155C}"/>
              </a:ext>
            </a:extLst>
          </p:cNvPr>
          <p:cNvSpPr txBox="1"/>
          <p:nvPr/>
        </p:nvSpPr>
        <p:spPr>
          <a:xfrm>
            <a:off x="6844026" y="1191604"/>
            <a:ext cx="1709780" cy="400110"/>
          </a:xfrm>
          <a:prstGeom prst="rect">
            <a:avLst/>
          </a:prstGeom>
          <a:solidFill>
            <a:srgbClr val="FF0000"/>
          </a:solidFill>
        </p:spPr>
        <p:txBody>
          <a:bodyPr wrap="square" rtlCol="0">
            <a:spAutoFit/>
          </a:bodyPr>
          <a:lstStyle/>
          <a:p>
            <a:r>
              <a:rPr lang="en-GB" sz="2000" b="1" dirty="0"/>
              <a:t>School Lords</a:t>
            </a:r>
          </a:p>
        </p:txBody>
      </p:sp>
      <p:sp>
        <p:nvSpPr>
          <p:cNvPr id="8" name="TextBox 7">
            <a:extLst>
              <a:ext uri="{FF2B5EF4-FFF2-40B4-BE49-F238E27FC236}">
                <a16:creationId xmlns:a16="http://schemas.microsoft.com/office/drawing/2014/main" id="{3B386138-343A-206F-3EC1-81A77A4EC4A9}"/>
              </a:ext>
            </a:extLst>
          </p:cNvPr>
          <p:cNvSpPr txBox="1"/>
          <p:nvPr/>
        </p:nvSpPr>
        <p:spPr>
          <a:xfrm>
            <a:off x="2643068" y="1557126"/>
            <a:ext cx="3973136" cy="1908215"/>
          </a:xfrm>
          <a:prstGeom prst="rect">
            <a:avLst/>
          </a:prstGeom>
          <a:noFill/>
        </p:spPr>
        <p:txBody>
          <a:bodyPr wrap="square" rtlCol="0">
            <a:spAutoFit/>
          </a:bodyPr>
          <a:lstStyle/>
          <a:p>
            <a:pPr marL="285750" indent="-285750">
              <a:buFont typeface="Arial" panose="020B0604020202020204" pitchFamily="34" charset="0"/>
              <a:buChar char="•"/>
            </a:pPr>
            <a:r>
              <a:rPr lang="en-GB" dirty="0"/>
              <a:t>Two per class</a:t>
            </a:r>
          </a:p>
          <a:p>
            <a:pPr marL="285750" indent="-285750">
              <a:buFont typeface="Arial" panose="020B0604020202020204" pitchFamily="34" charset="0"/>
              <a:buChar char="•"/>
            </a:pPr>
            <a:r>
              <a:rPr lang="en-GB" dirty="0"/>
              <a:t>Elected democratically (hustings and voting)</a:t>
            </a:r>
          </a:p>
          <a:p>
            <a:pPr marL="285750" indent="-285750">
              <a:buFont typeface="Arial" panose="020B0604020202020204" pitchFamily="34" charset="0"/>
              <a:buChar char="•"/>
            </a:pPr>
            <a:r>
              <a:rPr lang="en-GB" dirty="0"/>
              <a:t>Attend School Parliament meetings</a:t>
            </a:r>
          </a:p>
          <a:p>
            <a:pPr marL="285750" indent="-285750">
              <a:buFont typeface="Arial" panose="020B0604020202020204" pitchFamily="34" charset="0"/>
              <a:buChar char="•"/>
            </a:pPr>
            <a:r>
              <a:rPr lang="en-GB" dirty="0"/>
              <a:t>Run lunchtime surgeries</a:t>
            </a:r>
          </a:p>
          <a:p>
            <a:endParaRPr lang="en-GB" sz="2800" dirty="0"/>
          </a:p>
        </p:txBody>
      </p:sp>
      <p:sp>
        <p:nvSpPr>
          <p:cNvPr id="9" name="TextBox 8">
            <a:extLst>
              <a:ext uri="{FF2B5EF4-FFF2-40B4-BE49-F238E27FC236}">
                <a16:creationId xmlns:a16="http://schemas.microsoft.com/office/drawing/2014/main" id="{C4029D57-FD5E-A8C8-E938-518138AF9F96}"/>
              </a:ext>
            </a:extLst>
          </p:cNvPr>
          <p:cNvSpPr txBox="1"/>
          <p:nvPr/>
        </p:nvSpPr>
        <p:spPr>
          <a:xfrm>
            <a:off x="6798732" y="1617542"/>
            <a:ext cx="3815642" cy="923330"/>
          </a:xfrm>
          <a:prstGeom prst="rect">
            <a:avLst/>
          </a:prstGeom>
          <a:noFill/>
        </p:spPr>
        <p:txBody>
          <a:bodyPr wrap="square" rtlCol="0">
            <a:spAutoFit/>
          </a:bodyPr>
          <a:lstStyle/>
          <a:p>
            <a:pPr marL="285750" indent="-285750">
              <a:buFont typeface="Arial" panose="020B0604020202020204" pitchFamily="34" charset="0"/>
              <a:buChar char="•"/>
            </a:pPr>
            <a:r>
              <a:rPr lang="en-GB" dirty="0"/>
              <a:t>Head boys/girls – selected by staff</a:t>
            </a:r>
          </a:p>
          <a:p>
            <a:pPr marL="285750" indent="-285750">
              <a:buFont typeface="Arial" panose="020B0604020202020204" pitchFamily="34" charset="0"/>
              <a:buChar char="•"/>
            </a:pPr>
            <a:r>
              <a:rPr lang="en-GB" dirty="0"/>
              <a:t>Staff / Governors</a:t>
            </a:r>
          </a:p>
          <a:p>
            <a:pPr marL="285750" indent="-285750">
              <a:buFont typeface="Arial" panose="020B0604020202020204" pitchFamily="34" charset="0"/>
              <a:buChar char="•"/>
            </a:pPr>
            <a:r>
              <a:rPr lang="en-GB" dirty="0"/>
              <a:t>Act as advisors  </a:t>
            </a:r>
          </a:p>
        </p:txBody>
      </p:sp>
      <p:sp>
        <p:nvSpPr>
          <p:cNvPr id="11" name="TextBox 10">
            <a:extLst>
              <a:ext uri="{FF2B5EF4-FFF2-40B4-BE49-F238E27FC236}">
                <a16:creationId xmlns:a16="http://schemas.microsoft.com/office/drawing/2014/main" id="{B1074DF3-E4CE-0DD1-7838-9B51014D94A9}"/>
              </a:ext>
            </a:extLst>
          </p:cNvPr>
          <p:cNvSpPr txBox="1"/>
          <p:nvPr/>
        </p:nvSpPr>
        <p:spPr>
          <a:xfrm>
            <a:off x="8156448" y="3084780"/>
            <a:ext cx="2439483" cy="400110"/>
          </a:xfrm>
          <a:prstGeom prst="rect">
            <a:avLst/>
          </a:prstGeom>
          <a:solidFill>
            <a:schemeClr val="bg1">
              <a:lumMod val="65000"/>
            </a:schemeClr>
          </a:solidFill>
        </p:spPr>
        <p:txBody>
          <a:bodyPr wrap="square" rtlCol="0">
            <a:spAutoFit/>
          </a:bodyPr>
          <a:lstStyle/>
          <a:p>
            <a:r>
              <a:rPr lang="en-GB" sz="2000" b="1" dirty="0"/>
              <a:t>Select Committees</a:t>
            </a:r>
          </a:p>
        </p:txBody>
      </p:sp>
      <p:cxnSp>
        <p:nvCxnSpPr>
          <p:cNvPr id="14" name="Straight Arrow Connector 13">
            <a:extLst>
              <a:ext uri="{FF2B5EF4-FFF2-40B4-BE49-F238E27FC236}">
                <a16:creationId xmlns:a16="http://schemas.microsoft.com/office/drawing/2014/main" id="{0D6B6E05-C4F1-7B50-1674-029601C9D919}"/>
              </a:ext>
            </a:extLst>
          </p:cNvPr>
          <p:cNvCxnSpPr>
            <a:cxnSpLocks/>
          </p:cNvCxnSpPr>
          <p:nvPr/>
        </p:nvCxnSpPr>
        <p:spPr>
          <a:xfrm>
            <a:off x="6395125" y="2757504"/>
            <a:ext cx="1546487" cy="527331"/>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cxnSp>
        <p:nvCxnSpPr>
          <p:cNvPr id="15" name="Straight Arrow Connector 14">
            <a:extLst>
              <a:ext uri="{FF2B5EF4-FFF2-40B4-BE49-F238E27FC236}">
                <a16:creationId xmlns:a16="http://schemas.microsoft.com/office/drawing/2014/main" id="{D795A7CF-EF8F-3EFC-4BB7-325B99DD17C5}"/>
              </a:ext>
            </a:extLst>
          </p:cNvPr>
          <p:cNvCxnSpPr>
            <a:cxnSpLocks/>
          </p:cNvCxnSpPr>
          <p:nvPr/>
        </p:nvCxnSpPr>
        <p:spPr>
          <a:xfrm>
            <a:off x="9070199" y="2086383"/>
            <a:ext cx="169349" cy="959250"/>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sp>
        <p:nvSpPr>
          <p:cNvPr id="18" name="Speech Bubble: Oval 17">
            <a:extLst>
              <a:ext uri="{FF2B5EF4-FFF2-40B4-BE49-F238E27FC236}">
                <a16:creationId xmlns:a16="http://schemas.microsoft.com/office/drawing/2014/main" id="{38DAA515-4C50-33CE-3B0D-4D947C46D930}"/>
              </a:ext>
            </a:extLst>
          </p:cNvPr>
          <p:cNvSpPr/>
          <p:nvPr/>
        </p:nvSpPr>
        <p:spPr>
          <a:xfrm>
            <a:off x="638111" y="1617542"/>
            <a:ext cx="1553692" cy="769441"/>
          </a:xfrm>
          <a:prstGeom prst="wedgeEllipseCallout">
            <a:avLst>
              <a:gd name="adj1" fmla="val -53741"/>
              <a:gd name="adj2" fmla="val 5751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Petitions (ideas) </a:t>
            </a:r>
          </a:p>
        </p:txBody>
      </p:sp>
      <p:sp>
        <p:nvSpPr>
          <p:cNvPr id="19" name="Speech Bubble: Oval 18">
            <a:extLst>
              <a:ext uri="{FF2B5EF4-FFF2-40B4-BE49-F238E27FC236}">
                <a16:creationId xmlns:a16="http://schemas.microsoft.com/office/drawing/2014/main" id="{3EC82F0E-F82C-7189-20B3-9FC30CF2885D}"/>
              </a:ext>
            </a:extLst>
          </p:cNvPr>
          <p:cNvSpPr/>
          <p:nvPr/>
        </p:nvSpPr>
        <p:spPr>
          <a:xfrm>
            <a:off x="456311" y="2471830"/>
            <a:ext cx="1917291" cy="747305"/>
          </a:xfrm>
          <a:prstGeom prst="wedgeEllipseCallout">
            <a:avLst>
              <a:gd name="adj1" fmla="val -46110"/>
              <a:gd name="adj2" fmla="val 673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Playground Surgeries</a:t>
            </a:r>
            <a:r>
              <a:rPr lang="en-GB" sz="1400" dirty="0"/>
              <a:t> </a:t>
            </a:r>
          </a:p>
        </p:txBody>
      </p:sp>
      <p:sp>
        <p:nvSpPr>
          <p:cNvPr id="4" name="TextBox 3">
            <a:extLst>
              <a:ext uri="{FF2B5EF4-FFF2-40B4-BE49-F238E27FC236}">
                <a16:creationId xmlns:a16="http://schemas.microsoft.com/office/drawing/2014/main" id="{D21E17EB-D327-91E6-EADA-19908571502F}"/>
              </a:ext>
            </a:extLst>
          </p:cNvPr>
          <p:cNvSpPr txBox="1"/>
          <p:nvPr/>
        </p:nvSpPr>
        <p:spPr>
          <a:xfrm>
            <a:off x="7154664" y="3618050"/>
            <a:ext cx="4448370" cy="1200329"/>
          </a:xfrm>
          <a:prstGeom prst="rect">
            <a:avLst/>
          </a:prstGeom>
          <a:noFill/>
        </p:spPr>
        <p:txBody>
          <a:bodyPr wrap="square" rtlCol="0">
            <a:spAutoFit/>
          </a:bodyPr>
          <a:lstStyle/>
          <a:p>
            <a:pPr marL="457200" indent="-457200">
              <a:buFont typeface="Arial" panose="020B0604020202020204" pitchFamily="34" charset="0"/>
              <a:buChar char="•"/>
            </a:pPr>
            <a:r>
              <a:rPr lang="en-GB" dirty="0"/>
              <a:t>All KS2 children part of one </a:t>
            </a:r>
          </a:p>
          <a:p>
            <a:r>
              <a:rPr lang="en-GB" dirty="0"/>
              <a:t>– choice based on their interest and skills</a:t>
            </a:r>
          </a:p>
          <a:p>
            <a:pPr marL="457200" indent="-457200">
              <a:buFont typeface="Arial" panose="020B0604020202020204" pitchFamily="34" charset="0"/>
              <a:buChar char="•"/>
            </a:pPr>
            <a:r>
              <a:rPr lang="en-GB" dirty="0"/>
              <a:t>Chaired by two/three KS2 MPs or Lords</a:t>
            </a:r>
          </a:p>
          <a:p>
            <a:pPr marL="457200" indent="-457200">
              <a:buFont typeface="Arial" panose="020B0604020202020204" pitchFamily="34" charset="0"/>
              <a:buChar char="•"/>
            </a:pPr>
            <a:r>
              <a:rPr lang="en-GB" dirty="0"/>
              <a:t>Supported by a Lord (staff)</a:t>
            </a:r>
          </a:p>
        </p:txBody>
      </p:sp>
      <p:pic>
        <p:nvPicPr>
          <p:cNvPr id="13" name="Picture 12" descr="A logo of a building&#10;&#10;AI-generated content may be incorrect.">
            <a:extLst>
              <a:ext uri="{FF2B5EF4-FFF2-40B4-BE49-F238E27FC236}">
                <a16:creationId xmlns:a16="http://schemas.microsoft.com/office/drawing/2014/main" id="{7C833773-D7E6-1FCF-9ECC-F1F34ED81095}"/>
              </a:ext>
            </a:extLst>
          </p:cNvPr>
          <p:cNvPicPr>
            <a:picLocks noChangeAspect="1"/>
          </p:cNvPicPr>
          <p:nvPr/>
        </p:nvPicPr>
        <p:blipFill>
          <a:blip r:embed="rId3">
            <a:extLst>
              <a:ext uri="{28A0092B-C50C-407E-A947-70E740481C1C}">
                <a14:useLocalDpi xmlns:a14="http://schemas.microsoft.com/office/drawing/2010/main" val="0"/>
              </a:ext>
            </a:extLst>
          </a:blip>
          <a:srcRect l="10053" t="24625" r="24172" b="22527"/>
          <a:stretch>
            <a:fillRect/>
          </a:stretch>
        </p:blipFill>
        <p:spPr>
          <a:xfrm>
            <a:off x="8162528" y="4839434"/>
            <a:ext cx="2438335" cy="1959136"/>
          </a:xfrm>
          <a:prstGeom prst="rect">
            <a:avLst/>
          </a:prstGeom>
        </p:spPr>
      </p:pic>
      <p:pic>
        <p:nvPicPr>
          <p:cNvPr id="7" name="Picture 6">
            <a:extLst>
              <a:ext uri="{FF2B5EF4-FFF2-40B4-BE49-F238E27FC236}">
                <a16:creationId xmlns:a16="http://schemas.microsoft.com/office/drawing/2014/main" id="{2A46F8BE-8F5B-BD2B-3C3A-70DCF0BCC617}"/>
              </a:ext>
            </a:extLst>
          </p:cNvPr>
          <p:cNvPicPr>
            <a:picLocks noChangeAspect="1"/>
          </p:cNvPicPr>
          <p:nvPr/>
        </p:nvPicPr>
        <p:blipFill>
          <a:blip r:embed="rId4"/>
          <a:srcRect t="22502" b="27486"/>
          <a:stretch>
            <a:fillRect/>
          </a:stretch>
        </p:blipFill>
        <p:spPr>
          <a:xfrm>
            <a:off x="1911278" y="3347788"/>
            <a:ext cx="4236389" cy="2678638"/>
          </a:xfrm>
          <a:prstGeom prst="rect">
            <a:avLst/>
          </a:prstGeom>
          <a:ln w="12700">
            <a:solidFill>
              <a:schemeClr val="tx1"/>
            </a:solidFill>
          </a:ln>
        </p:spPr>
      </p:pic>
    </p:spTree>
    <p:extLst>
      <p:ext uri="{BB962C8B-B14F-4D97-AF65-F5344CB8AC3E}">
        <p14:creationId xmlns:p14="http://schemas.microsoft.com/office/powerpoint/2010/main" val="3476660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F830CA-C610-3678-6778-E4739989E99F}"/>
              </a:ext>
            </a:extLst>
          </p:cNvPr>
          <p:cNvPicPr>
            <a:picLocks noChangeAspect="1"/>
          </p:cNvPicPr>
          <p:nvPr/>
        </p:nvPicPr>
        <p:blipFill>
          <a:blip r:embed="rId2"/>
          <a:srcRect l="11897" t="-2053" r="21207" b="2053"/>
          <a:stretch>
            <a:fillRect/>
          </a:stretch>
        </p:blipFill>
        <p:spPr>
          <a:xfrm>
            <a:off x="1313793" y="126319"/>
            <a:ext cx="9564414" cy="6605361"/>
          </a:xfrm>
          <a:prstGeom prst="rect">
            <a:avLst/>
          </a:prstGeom>
        </p:spPr>
      </p:pic>
    </p:spTree>
    <p:extLst>
      <p:ext uri="{BB962C8B-B14F-4D97-AF65-F5344CB8AC3E}">
        <p14:creationId xmlns:p14="http://schemas.microsoft.com/office/powerpoint/2010/main" val="1952785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16ABE-25DA-47C0-2D99-B9635B1D0751}"/>
            </a:ext>
          </a:extLst>
        </p:cNvPr>
        <p:cNvGrpSpPr/>
        <p:nvPr/>
      </p:nvGrpSpPr>
      <p:grpSpPr>
        <a:xfrm>
          <a:off x="0" y="0"/>
          <a:ext cx="0" cy="0"/>
          <a:chOff x="0" y="0"/>
          <a:chExt cx="0" cy="0"/>
        </a:xfrm>
      </p:grpSpPr>
      <p:pic>
        <p:nvPicPr>
          <p:cNvPr id="2" name="Picture 2" descr="A large building with a clock tower with Palace of Westminster in the background&#10;&#10;Description automatically generated">
            <a:extLst>
              <a:ext uri="{FF2B5EF4-FFF2-40B4-BE49-F238E27FC236}">
                <a16:creationId xmlns:a16="http://schemas.microsoft.com/office/drawing/2014/main" id="{4E9E545C-6D68-0CC4-8BFD-ED970D4D64A5}"/>
              </a:ext>
            </a:extLst>
          </p:cNvPr>
          <p:cNvPicPr>
            <a:picLocks noChangeAspect="1" noChangeArrowheads="1"/>
          </p:cNvPicPr>
          <p:nvPr/>
        </p:nvPicPr>
        <p:blipFill>
          <a:blip r:embed="rId3">
            <a:alphaModFix amt="16000"/>
            <a:extLst>
              <a:ext uri="{28A0092B-C50C-407E-A947-70E740481C1C}">
                <a14:useLocalDpi xmlns:a14="http://schemas.microsoft.com/office/drawing/2010/main" val="0"/>
              </a:ext>
            </a:extLst>
          </a:blip>
          <a:srcRect/>
          <a:stretch/>
        </p:blipFill>
        <p:spPr bwMode="auto">
          <a:xfrm>
            <a:off x="522005" y="367324"/>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AF3158-03C9-4DF6-C9B3-BEDEBD601B24}"/>
              </a:ext>
            </a:extLst>
          </p:cNvPr>
          <p:cNvSpPr txBox="1"/>
          <p:nvPr/>
        </p:nvSpPr>
        <p:spPr>
          <a:xfrm>
            <a:off x="522005" y="405594"/>
            <a:ext cx="5266944" cy="584775"/>
          </a:xfrm>
          <a:prstGeom prst="rect">
            <a:avLst/>
          </a:prstGeom>
          <a:noFill/>
        </p:spPr>
        <p:txBody>
          <a:bodyPr wrap="square" rtlCol="0">
            <a:spAutoFit/>
          </a:bodyPr>
          <a:lstStyle/>
          <a:p>
            <a:r>
              <a:rPr lang="en-GB" sz="3200" b="1" dirty="0"/>
              <a:t>Select Committees</a:t>
            </a:r>
          </a:p>
        </p:txBody>
      </p:sp>
      <p:sp>
        <p:nvSpPr>
          <p:cNvPr id="4" name="TextBox 3">
            <a:extLst>
              <a:ext uri="{FF2B5EF4-FFF2-40B4-BE49-F238E27FC236}">
                <a16:creationId xmlns:a16="http://schemas.microsoft.com/office/drawing/2014/main" id="{7EE84DDB-DA88-B43C-014C-671C14C54B62}"/>
              </a:ext>
            </a:extLst>
          </p:cNvPr>
          <p:cNvSpPr txBox="1"/>
          <p:nvPr/>
        </p:nvSpPr>
        <p:spPr>
          <a:xfrm>
            <a:off x="522005" y="990369"/>
            <a:ext cx="11147990" cy="6001643"/>
          </a:xfrm>
          <a:prstGeom prst="rect">
            <a:avLst/>
          </a:prstGeom>
          <a:noFill/>
        </p:spPr>
        <p:txBody>
          <a:bodyPr wrap="square" rtlCol="0">
            <a:spAutoFit/>
          </a:bodyPr>
          <a:lstStyle/>
          <a:p>
            <a:pPr marL="342900" indent="-342900">
              <a:buFont typeface="Arial" panose="020B0604020202020204" pitchFamily="34" charset="0"/>
              <a:buChar char="•"/>
            </a:pPr>
            <a:r>
              <a:rPr lang="en-US" sz="2400" dirty="0"/>
              <a:t>We have put a weekly 25 minute session into our KS2 timetable for the Select Committees to meet. </a:t>
            </a:r>
          </a:p>
          <a:p>
            <a:pPr marL="342900" indent="-342900">
              <a:buFont typeface="Arial" panose="020B0604020202020204" pitchFamily="34" charset="0"/>
              <a:buChar char="•"/>
            </a:pPr>
            <a:r>
              <a:rPr lang="en-US" sz="2400" dirty="0"/>
              <a:t>6 staff run a Select Committee each, but they are chaired and led by 2 or 3 of our MPs or House of Lords (Head boys/girls). </a:t>
            </a:r>
          </a:p>
          <a:p>
            <a:pPr marL="342900" indent="-342900">
              <a:buFont typeface="Arial" panose="020B0604020202020204" pitchFamily="34" charset="0"/>
              <a:buChar char="•"/>
            </a:pPr>
            <a:r>
              <a:rPr lang="en-US" sz="2400" dirty="0"/>
              <a:t>Each Select Committee was pitched to the children and they chose which Select Committee they would like to join and commit to for the academic year. </a:t>
            </a:r>
          </a:p>
          <a:p>
            <a:endParaRPr lang="en-US" sz="2400" dirty="0"/>
          </a:p>
          <a:p>
            <a:endParaRPr lang="en-US" sz="2400" dirty="0"/>
          </a:p>
          <a:p>
            <a:endParaRPr lang="en-US" sz="2400" dirty="0"/>
          </a:p>
          <a:p>
            <a:endParaRPr lang="en-US" sz="2400" dirty="0"/>
          </a:p>
          <a:p>
            <a:endParaRPr lang="en-US" sz="2400" dirty="0"/>
          </a:p>
          <a:p>
            <a:pPr marL="342900" indent="-342900">
              <a:buFont typeface="Arial" panose="020B0604020202020204" pitchFamily="34" charset="0"/>
              <a:buChar char="•"/>
            </a:pPr>
            <a:r>
              <a:rPr lang="en-US" sz="2400" dirty="0"/>
              <a:t>Every 4</a:t>
            </a:r>
            <a:r>
              <a:rPr lang="en-US" sz="2400" baseline="30000" dirty="0"/>
              <a:t>th</a:t>
            </a:r>
            <a:r>
              <a:rPr lang="en-US" sz="2400" dirty="0"/>
              <a:t> week we have an assembly in this slot, where the chairs of the committees feed back to the whole school about the progress of their select committee. </a:t>
            </a:r>
          </a:p>
          <a:p>
            <a:pPr marL="342900" indent="-342900">
              <a:buFont typeface="Arial" panose="020B0604020202020204" pitchFamily="34" charset="0"/>
              <a:buChar char="•"/>
            </a:pPr>
            <a:r>
              <a:rPr lang="en-US" sz="2400" dirty="0"/>
              <a:t>The MPs/Lords take responsibility for taking minutes and ensuring actions are completed.</a:t>
            </a:r>
          </a:p>
        </p:txBody>
      </p:sp>
      <p:pic>
        <p:nvPicPr>
          <p:cNvPr id="7" name="Picture 6" descr="A group of children sitting on a bench in a classroom&#10;&#10;AI-generated content may be incorrect.">
            <a:extLst>
              <a:ext uri="{FF2B5EF4-FFF2-40B4-BE49-F238E27FC236}">
                <a16:creationId xmlns:a16="http://schemas.microsoft.com/office/drawing/2014/main" id="{C22E7BB4-95AF-68CB-E012-36E15E35A260}"/>
              </a:ext>
            </a:extLst>
          </p:cNvPr>
          <p:cNvPicPr>
            <a:picLocks noChangeAspect="1"/>
          </p:cNvPicPr>
          <p:nvPr/>
        </p:nvPicPr>
        <p:blipFill>
          <a:blip r:embed="rId4">
            <a:extLst>
              <a:ext uri="{28A0092B-C50C-407E-A947-70E740481C1C}">
                <a14:useLocalDpi xmlns:a14="http://schemas.microsoft.com/office/drawing/2010/main" val="0"/>
              </a:ext>
            </a:extLst>
          </a:blip>
          <a:srcRect l="13679" t="36475" r="22069" b="23984"/>
          <a:stretch>
            <a:fillRect/>
          </a:stretch>
        </p:blipFill>
        <p:spPr>
          <a:xfrm>
            <a:off x="922820" y="3267980"/>
            <a:ext cx="3386226" cy="1562873"/>
          </a:xfrm>
          <a:prstGeom prst="rect">
            <a:avLst/>
          </a:prstGeom>
        </p:spPr>
      </p:pic>
      <p:pic>
        <p:nvPicPr>
          <p:cNvPr id="9" name="Picture 8" descr="A person standing in front of a classroom&#10;&#10;AI-generated content may be incorrect.">
            <a:extLst>
              <a:ext uri="{FF2B5EF4-FFF2-40B4-BE49-F238E27FC236}">
                <a16:creationId xmlns:a16="http://schemas.microsoft.com/office/drawing/2014/main" id="{26DB832F-BFC7-56E7-5B2C-164928A376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0271" y="3231976"/>
            <a:ext cx="1905836" cy="1898981"/>
          </a:xfrm>
          <a:prstGeom prst="rect">
            <a:avLst/>
          </a:prstGeom>
        </p:spPr>
      </p:pic>
      <p:pic>
        <p:nvPicPr>
          <p:cNvPr id="11" name="Picture 10" descr="A person standing in front of a group of people&#10;&#10;AI-generated content may be incorrect.">
            <a:extLst>
              <a:ext uri="{FF2B5EF4-FFF2-40B4-BE49-F238E27FC236}">
                <a16:creationId xmlns:a16="http://schemas.microsoft.com/office/drawing/2014/main" id="{29C744A2-386E-262D-1128-DCA8661960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12614" y="3320363"/>
            <a:ext cx="1905836" cy="1521225"/>
          </a:xfrm>
          <a:prstGeom prst="rect">
            <a:avLst/>
          </a:prstGeom>
        </p:spPr>
      </p:pic>
      <p:pic>
        <p:nvPicPr>
          <p:cNvPr id="13" name="Picture 12" descr="A person standing in front of a group of children&#10;&#10;AI-generated content may be incorrect.">
            <a:extLst>
              <a:ext uri="{FF2B5EF4-FFF2-40B4-BE49-F238E27FC236}">
                <a16:creationId xmlns:a16="http://schemas.microsoft.com/office/drawing/2014/main" id="{354DBB6D-8A32-1FF7-A6B2-0AC0FBA0EC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2018" y="3244732"/>
            <a:ext cx="1184685" cy="1898981"/>
          </a:xfrm>
          <a:prstGeom prst="rect">
            <a:avLst/>
          </a:prstGeom>
        </p:spPr>
      </p:pic>
    </p:spTree>
    <p:extLst>
      <p:ext uri="{BB962C8B-B14F-4D97-AF65-F5344CB8AC3E}">
        <p14:creationId xmlns:p14="http://schemas.microsoft.com/office/powerpoint/2010/main" val="262153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0E126A-3A0F-D6B2-802C-DC5B205D31F9}"/>
              </a:ext>
            </a:extLst>
          </p:cNvPr>
          <p:cNvPicPr>
            <a:picLocks noChangeAspect="1"/>
          </p:cNvPicPr>
          <p:nvPr/>
        </p:nvPicPr>
        <p:blipFill>
          <a:blip r:embed="rId2"/>
          <a:stretch>
            <a:fillRect/>
          </a:stretch>
        </p:blipFill>
        <p:spPr>
          <a:xfrm>
            <a:off x="322564" y="268307"/>
            <a:ext cx="10812282" cy="6195577"/>
          </a:xfrm>
          <a:prstGeom prst="rect">
            <a:avLst/>
          </a:prstGeom>
        </p:spPr>
      </p:pic>
    </p:spTree>
    <p:extLst>
      <p:ext uri="{BB962C8B-B14F-4D97-AF65-F5344CB8AC3E}">
        <p14:creationId xmlns:p14="http://schemas.microsoft.com/office/powerpoint/2010/main" val="2715888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8F643C-D595-CE71-8DB8-4455913A1DF5}"/>
              </a:ext>
            </a:extLst>
          </p:cNvPr>
          <p:cNvPicPr>
            <a:picLocks noChangeAspect="1"/>
          </p:cNvPicPr>
          <p:nvPr/>
        </p:nvPicPr>
        <p:blipFill>
          <a:blip r:embed="rId2"/>
          <a:stretch>
            <a:fillRect/>
          </a:stretch>
        </p:blipFill>
        <p:spPr>
          <a:xfrm>
            <a:off x="253679" y="1814331"/>
            <a:ext cx="6739093" cy="3229337"/>
          </a:xfrm>
          <a:prstGeom prst="rect">
            <a:avLst/>
          </a:prstGeom>
        </p:spPr>
      </p:pic>
      <p:pic>
        <p:nvPicPr>
          <p:cNvPr id="3" name="Picture 2" descr="A screenshot of a document&#10;&#10;AI-generated content may be incorrect.">
            <a:extLst>
              <a:ext uri="{FF2B5EF4-FFF2-40B4-BE49-F238E27FC236}">
                <a16:creationId xmlns:a16="http://schemas.microsoft.com/office/drawing/2014/main" id="{A466D7BD-B401-514A-BC32-F883E9A5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3015" y="209489"/>
            <a:ext cx="4607416" cy="6439022"/>
          </a:xfrm>
          <a:prstGeom prst="rect">
            <a:avLst/>
          </a:prstGeom>
        </p:spPr>
      </p:pic>
    </p:spTree>
    <p:extLst>
      <p:ext uri="{BB962C8B-B14F-4D97-AF65-F5344CB8AC3E}">
        <p14:creationId xmlns:p14="http://schemas.microsoft.com/office/powerpoint/2010/main" val="1157438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EC3B-DCDA-30AE-6206-360E0B9E4397}"/>
            </a:ext>
          </a:extLst>
        </p:cNvPr>
        <p:cNvGrpSpPr/>
        <p:nvPr/>
      </p:nvGrpSpPr>
      <p:grpSpPr>
        <a:xfrm>
          <a:off x="0" y="0"/>
          <a:ext cx="0" cy="0"/>
          <a:chOff x="0" y="0"/>
          <a:chExt cx="0" cy="0"/>
        </a:xfrm>
      </p:grpSpPr>
      <p:pic>
        <p:nvPicPr>
          <p:cNvPr id="2" name="Picture 2" descr="A large building with a clock tower with Palace of Westminster in the background&#10;&#10;Description automatically generated">
            <a:extLst>
              <a:ext uri="{FF2B5EF4-FFF2-40B4-BE49-F238E27FC236}">
                <a16:creationId xmlns:a16="http://schemas.microsoft.com/office/drawing/2014/main" id="{3C86D2BF-9B7E-3578-EEC2-CA572EA38A07}"/>
              </a:ext>
            </a:extLst>
          </p:cNvPr>
          <p:cNvPicPr>
            <a:picLocks noChangeAspect="1" noChangeArrowheads="1"/>
          </p:cNvPicPr>
          <p:nvPr/>
        </p:nvPicPr>
        <p:blipFill>
          <a:blip r:embed="rId3">
            <a:alphaModFix amt="16000"/>
            <a:extLst>
              <a:ext uri="{28A0092B-C50C-407E-A947-70E740481C1C}">
                <a14:useLocalDpi xmlns:a14="http://schemas.microsoft.com/office/drawing/2010/main" val="0"/>
              </a:ext>
            </a:extLst>
          </a:blip>
          <a:srcRect/>
          <a:stretch/>
        </p:blipFill>
        <p:spPr bwMode="auto">
          <a:xfrm>
            <a:off x="522005" y="405594"/>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21F2167-CDD5-0848-3F97-A4C1AC3575A5}"/>
              </a:ext>
            </a:extLst>
          </p:cNvPr>
          <p:cNvSpPr txBox="1"/>
          <p:nvPr/>
        </p:nvSpPr>
        <p:spPr>
          <a:xfrm>
            <a:off x="522005" y="405594"/>
            <a:ext cx="5266944" cy="584775"/>
          </a:xfrm>
          <a:prstGeom prst="rect">
            <a:avLst/>
          </a:prstGeom>
          <a:noFill/>
        </p:spPr>
        <p:txBody>
          <a:bodyPr wrap="square" rtlCol="0">
            <a:spAutoFit/>
          </a:bodyPr>
          <a:lstStyle/>
          <a:p>
            <a:r>
              <a:rPr lang="en-GB" sz="3200" b="1" dirty="0"/>
              <a:t>Wider Pupil Involvement</a:t>
            </a:r>
          </a:p>
        </p:txBody>
      </p:sp>
      <p:sp>
        <p:nvSpPr>
          <p:cNvPr id="4" name="TextBox 3">
            <a:extLst>
              <a:ext uri="{FF2B5EF4-FFF2-40B4-BE49-F238E27FC236}">
                <a16:creationId xmlns:a16="http://schemas.microsoft.com/office/drawing/2014/main" id="{244BE624-B610-DB73-4231-3250ACB6619C}"/>
              </a:ext>
            </a:extLst>
          </p:cNvPr>
          <p:cNvSpPr txBox="1"/>
          <p:nvPr/>
        </p:nvSpPr>
        <p:spPr>
          <a:xfrm>
            <a:off x="522005" y="907973"/>
            <a:ext cx="11147990"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a:t>One of the key things I wanted to do with our new School Parliament was involve a larger number of pupils.</a:t>
            </a:r>
          </a:p>
          <a:p>
            <a:pPr marL="457200" indent="-457200">
              <a:buFont typeface="Arial" panose="020B0604020202020204" pitchFamily="34" charset="0"/>
              <a:buChar char="•"/>
            </a:pPr>
            <a:r>
              <a:rPr lang="en-US" sz="2800" dirty="0"/>
              <a:t>By involving all of our Key Stage 2 children (120 children) in the Select Committees, we have seen them taking a much greater responsibilities for the remit of their ‘team’.</a:t>
            </a:r>
          </a:p>
        </p:txBody>
      </p:sp>
      <p:sp>
        <p:nvSpPr>
          <p:cNvPr id="7" name="TextBox 6">
            <a:extLst>
              <a:ext uri="{FF2B5EF4-FFF2-40B4-BE49-F238E27FC236}">
                <a16:creationId xmlns:a16="http://schemas.microsoft.com/office/drawing/2014/main" id="{46C953A1-D003-ED33-3173-25E453DF39A4}"/>
              </a:ext>
            </a:extLst>
          </p:cNvPr>
          <p:cNvSpPr txBox="1"/>
          <p:nvPr/>
        </p:nvSpPr>
        <p:spPr>
          <a:xfrm>
            <a:off x="691195" y="3547983"/>
            <a:ext cx="10622040" cy="2246769"/>
          </a:xfrm>
          <a:prstGeom prst="rect">
            <a:avLst/>
          </a:prstGeom>
          <a:noFill/>
          <a:ln w="19050">
            <a:solidFill>
              <a:schemeClr val="tx1"/>
            </a:solidFill>
          </a:ln>
        </p:spPr>
        <p:txBody>
          <a:bodyPr wrap="square" rtlCol="0">
            <a:spAutoFit/>
          </a:bodyPr>
          <a:lstStyle/>
          <a:p>
            <a:r>
              <a:rPr lang="en-US" sz="2800" dirty="0"/>
              <a:t>We also changed our Houses of Parliament day trip for School </a:t>
            </a:r>
            <a:r>
              <a:rPr lang="en-US" sz="2800" dirty="0" err="1"/>
              <a:t>Councillors</a:t>
            </a:r>
            <a:r>
              <a:rPr lang="en-US" sz="2800" dirty="0"/>
              <a:t> to be a whole class year 5 residential to London including the Education Centre tour. </a:t>
            </a:r>
            <a:br>
              <a:rPr lang="en-US" sz="2800" dirty="0"/>
            </a:br>
            <a:r>
              <a:rPr lang="en-US" sz="2800" dirty="0"/>
              <a:t>This means going forward </a:t>
            </a:r>
            <a:r>
              <a:rPr lang="en-US" sz="2800" b="1" dirty="0"/>
              <a:t>every child </a:t>
            </a:r>
            <a:r>
              <a:rPr lang="en-US" sz="2800" dirty="0"/>
              <a:t>will have the chance to visit and see democracy in action!</a:t>
            </a:r>
          </a:p>
        </p:txBody>
      </p:sp>
    </p:spTree>
    <p:extLst>
      <p:ext uri="{BB962C8B-B14F-4D97-AF65-F5344CB8AC3E}">
        <p14:creationId xmlns:p14="http://schemas.microsoft.com/office/powerpoint/2010/main" val="3531482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3CAE1-9CBD-E089-8F11-FF634105D157}"/>
            </a:ext>
          </a:extLst>
        </p:cNvPr>
        <p:cNvGrpSpPr/>
        <p:nvPr/>
      </p:nvGrpSpPr>
      <p:grpSpPr>
        <a:xfrm>
          <a:off x="0" y="0"/>
          <a:ext cx="0" cy="0"/>
          <a:chOff x="0" y="0"/>
          <a:chExt cx="0" cy="0"/>
        </a:xfrm>
      </p:grpSpPr>
      <p:pic>
        <p:nvPicPr>
          <p:cNvPr id="2" name="Picture 2" descr="A large building with a clock tower with Palace of Westminster in the background&#10;&#10;Description automatically generated">
            <a:extLst>
              <a:ext uri="{FF2B5EF4-FFF2-40B4-BE49-F238E27FC236}">
                <a16:creationId xmlns:a16="http://schemas.microsoft.com/office/drawing/2014/main" id="{EDF1EAA8-BE9E-A2F7-E3B1-22ECD8585515}"/>
              </a:ext>
            </a:extLst>
          </p:cNvPr>
          <p:cNvPicPr>
            <a:picLocks noChangeAspect="1" noChangeArrowheads="1"/>
          </p:cNvPicPr>
          <p:nvPr/>
        </p:nvPicPr>
        <p:blipFill>
          <a:blip r:embed="rId3">
            <a:alphaModFix amt="13000"/>
            <a:extLst>
              <a:ext uri="{28A0092B-C50C-407E-A947-70E740481C1C}">
                <a14:useLocalDpi xmlns:a14="http://schemas.microsoft.com/office/drawing/2010/main" val="0"/>
              </a:ext>
            </a:extLst>
          </a:blip>
          <a:srcRect/>
          <a:stretch/>
        </p:blipFill>
        <p:spPr bwMode="auto">
          <a:xfrm>
            <a:off x="522005" y="397879"/>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B52F26F-3F31-0FD8-4C8B-55502C401480}"/>
              </a:ext>
            </a:extLst>
          </p:cNvPr>
          <p:cNvSpPr txBox="1"/>
          <p:nvPr/>
        </p:nvSpPr>
        <p:spPr>
          <a:xfrm>
            <a:off x="522005" y="318543"/>
            <a:ext cx="5266944" cy="584775"/>
          </a:xfrm>
          <a:prstGeom prst="rect">
            <a:avLst/>
          </a:prstGeom>
          <a:noFill/>
        </p:spPr>
        <p:txBody>
          <a:bodyPr wrap="square" rtlCol="0">
            <a:spAutoFit/>
          </a:bodyPr>
          <a:lstStyle/>
          <a:p>
            <a:r>
              <a:rPr lang="en-GB" sz="3200" b="1" dirty="0"/>
              <a:t>Curriculum Development</a:t>
            </a:r>
          </a:p>
        </p:txBody>
      </p:sp>
      <p:sp>
        <p:nvSpPr>
          <p:cNvPr id="4" name="TextBox 3">
            <a:extLst>
              <a:ext uri="{FF2B5EF4-FFF2-40B4-BE49-F238E27FC236}">
                <a16:creationId xmlns:a16="http://schemas.microsoft.com/office/drawing/2014/main" id="{6D324105-DB46-BE98-E274-B22BD5273691}"/>
              </a:ext>
            </a:extLst>
          </p:cNvPr>
          <p:cNvSpPr txBox="1"/>
          <p:nvPr/>
        </p:nvSpPr>
        <p:spPr>
          <a:xfrm>
            <a:off x="522005" y="777766"/>
            <a:ext cx="10960420" cy="5632311"/>
          </a:xfrm>
          <a:prstGeom prst="rect">
            <a:avLst/>
          </a:prstGeom>
          <a:noFill/>
        </p:spPr>
        <p:txBody>
          <a:bodyPr wrap="square" rtlCol="0">
            <a:spAutoFit/>
          </a:bodyPr>
          <a:lstStyle/>
          <a:p>
            <a:pPr marL="285750" indent="-285750">
              <a:buFont typeface="Arial" panose="020B0604020202020204" pitchFamily="34" charset="0"/>
              <a:buChar char="•"/>
            </a:pPr>
            <a:r>
              <a:rPr lang="en-US" sz="2400" dirty="0"/>
              <a:t>UK Democracy/Parliament lessons to our Personal Development (PSHE) curriculum from Years 1-6. </a:t>
            </a:r>
          </a:p>
          <a:p>
            <a:pPr marL="285750" indent="-285750">
              <a:buFont typeface="Arial" panose="020B0604020202020204" pitchFamily="34" charset="0"/>
              <a:buChar char="•"/>
            </a:pPr>
            <a:r>
              <a:rPr lang="en-US" sz="2400" b="1" dirty="0"/>
              <a:t>Resources on the UK Parliament website </a:t>
            </a:r>
            <a:r>
              <a:rPr lang="en-US" sz="2400" dirty="0"/>
              <a:t>were demonstrated to all staff in school, encouraging them to upskill their knowledge </a:t>
            </a:r>
          </a:p>
          <a:p>
            <a:pPr marL="285750" indent="-285750">
              <a:buFont typeface="Arial" panose="020B0604020202020204" pitchFamily="34" charset="0"/>
              <a:buChar char="•"/>
            </a:pPr>
            <a:r>
              <a:rPr lang="en-US" sz="2400" b="1" dirty="0"/>
              <a:t>Regular assemblies </a:t>
            </a:r>
            <a:r>
              <a:rPr lang="en-US" sz="2400" dirty="0"/>
              <a:t>are held covering different aspects of UK Parliament, as well as wider topics linked, for example the Suffragettes, Local Democracy day. </a:t>
            </a:r>
          </a:p>
          <a:p>
            <a:pPr marL="285750" indent="-285750">
              <a:buFont typeface="Arial" panose="020B0604020202020204" pitchFamily="34" charset="0"/>
              <a:buChar char="•"/>
            </a:pPr>
            <a:r>
              <a:rPr lang="en-US" sz="2400" dirty="0"/>
              <a:t>7 week </a:t>
            </a:r>
            <a:r>
              <a:rPr lang="en-US" sz="2400" b="1" dirty="0"/>
              <a:t>topic to our History Curriculum</a:t>
            </a:r>
            <a:r>
              <a:rPr lang="en-US" sz="2400" dirty="0"/>
              <a:t>, taught in Year 5. This has now been delivered to 2 year groups and will continue in future years. The main objectives of this unit are:</a:t>
            </a:r>
          </a:p>
          <a:p>
            <a:pPr marL="1200150" lvl="2" indent="-285750">
              <a:buFont typeface="Arial" panose="020B0604020202020204" pitchFamily="34" charset="0"/>
              <a:buChar char="•"/>
            </a:pPr>
            <a:r>
              <a:rPr lang="en-US" sz="2400" dirty="0"/>
              <a:t>The Magna Carta and early Parliament</a:t>
            </a:r>
          </a:p>
          <a:p>
            <a:pPr marL="1200150" lvl="2" indent="-285750">
              <a:buFont typeface="Arial" panose="020B0604020202020204" pitchFamily="34" charset="0"/>
              <a:buChar char="•"/>
            </a:pPr>
            <a:r>
              <a:rPr lang="en-US" sz="2400" dirty="0"/>
              <a:t>Key changes in representation and law making between 1215 and 1900</a:t>
            </a:r>
          </a:p>
          <a:p>
            <a:pPr marL="1200150" lvl="2" indent="-285750">
              <a:buFont typeface="Arial" panose="020B0604020202020204" pitchFamily="34" charset="0"/>
              <a:buChar char="•"/>
            </a:pPr>
            <a:r>
              <a:rPr lang="en-US" sz="2400" dirty="0"/>
              <a:t>The role of the Suffragettes in equal voting</a:t>
            </a:r>
          </a:p>
          <a:p>
            <a:pPr marL="1200150" lvl="2" indent="-285750">
              <a:buFont typeface="Arial" panose="020B0604020202020204" pitchFamily="34" charset="0"/>
              <a:buChar char="•"/>
            </a:pPr>
            <a:r>
              <a:rPr lang="en-US" sz="2400" dirty="0"/>
              <a:t>Changes in the structure of Parliament since WW2 including devolution</a:t>
            </a:r>
          </a:p>
          <a:p>
            <a:pPr marL="1200150" lvl="2" indent="-285750">
              <a:buFont typeface="Arial" panose="020B0604020202020204" pitchFamily="34" charset="0"/>
              <a:buChar char="•"/>
            </a:pPr>
            <a:r>
              <a:rPr lang="en-US" sz="2400" dirty="0"/>
              <a:t>Their ideas for how Parliament may change in the future. </a:t>
            </a:r>
          </a:p>
          <a:p>
            <a:endParaRPr lang="en-GB" sz="2400" dirty="0"/>
          </a:p>
        </p:txBody>
      </p:sp>
    </p:spTree>
    <p:extLst>
      <p:ext uri="{BB962C8B-B14F-4D97-AF65-F5344CB8AC3E}">
        <p14:creationId xmlns:p14="http://schemas.microsoft.com/office/powerpoint/2010/main" val="2354557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45622-E9CD-25CA-2974-9133AF6E8763}"/>
            </a:ext>
          </a:extLst>
        </p:cNvPr>
        <p:cNvGrpSpPr/>
        <p:nvPr/>
      </p:nvGrpSpPr>
      <p:grpSpPr>
        <a:xfrm>
          <a:off x="0" y="0"/>
          <a:ext cx="0" cy="0"/>
          <a:chOff x="0" y="0"/>
          <a:chExt cx="0" cy="0"/>
        </a:xfrm>
      </p:grpSpPr>
      <p:pic>
        <p:nvPicPr>
          <p:cNvPr id="2" name="Picture 2" descr="A large building with a clock tower with Palace of Westminster in the background&#10;&#10;Description automatically generated">
            <a:extLst>
              <a:ext uri="{FF2B5EF4-FFF2-40B4-BE49-F238E27FC236}">
                <a16:creationId xmlns:a16="http://schemas.microsoft.com/office/drawing/2014/main" id="{E4622DC0-CF1F-7632-3474-D1CAE8DFE942}"/>
              </a:ext>
            </a:extLst>
          </p:cNvPr>
          <p:cNvPicPr>
            <a:picLocks noChangeAspect="1" noChangeArrowheads="1"/>
          </p:cNvPicPr>
          <p:nvPr/>
        </p:nvPicPr>
        <p:blipFill>
          <a:blip r:embed="rId3">
            <a:alphaModFix amt="24000"/>
            <a:extLst>
              <a:ext uri="{28A0092B-C50C-407E-A947-70E740481C1C}">
                <a14:useLocalDpi xmlns:a14="http://schemas.microsoft.com/office/drawing/2010/main" val="0"/>
              </a:ext>
            </a:extLst>
          </a:blip>
          <a:srcRect/>
          <a:stretch/>
        </p:blipFill>
        <p:spPr bwMode="auto">
          <a:xfrm>
            <a:off x="522005" y="367324"/>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BF506A8-6319-2652-9F01-56338AC76E0F}"/>
              </a:ext>
            </a:extLst>
          </p:cNvPr>
          <p:cNvSpPr txBox="1"/>
          <p:nvPr/>
        </p:nvSpPr>
        <p:spPr>
          <a:xfrm>
            <a:off x="550542" y="360757"/>
            <a:ext cx="5266944" cy="584775"/>
          </a:xfrm>
          <a:prstGeom prst="rect">
            <a:avLst/>
          </a:prstGeom>
          <a:noFill/>
        </p:spPr>
        <p:txBody>
          <a:bodyPr wrap="square" rtlCol="0">
            <a:spAutoFit/>
          </a:bodyPr>
          <a:lstStyle/>
          <a:p>
            <a:r>
              <a:rPr lang="en-GB" sz="3200" b="1" dirty="0"/>
              <a:t>Events</a:t>
            </a:r>
          </a:p>
        </p:txBody>
      </p:sp>
      <p:sp>
        <p:nvSpPr>
          <p:cNvPr id="4" name="TextBox 3">
            <a:extLst>
              <a:ext uri="{FF2B5EF4-FFF2-40B4-BE49-F238E27FC236}">
                <a16:creationId xmlns:a16="http://schemas.microsoft.com/office/drawing/2014/main" id="{C7C7965A-D2BA-C3EF-785B-FE39FE83EE4F}"/>
              </a:ext>
            </a:extLst>
          </p:cNvPr>
          <p:cNvSpPr txBox="1"/>
          <p:nvPr/>
        </p:nvSpPr>
        <p:spPr>
          <a:xfrm>
            <a:off x="522005" y="782044"/>
            <a:ext cx="10590963" cy="830997"/>
          </a:xfrm>
          <a:prstGeom prst="rect">
            <a:avLst/>
          </a:prstGeom>
          <a:noFill/>
        </p:spPr>
        <p:txBody>
          <a:bodyPr wrap="square" rtlCol="0">
            <a:spAutoFit/>
          </a:bodyPr>
          <a:lstStyle/>
          <a:p>
            <a:r>
              <a:rPr lang="en-US" sz="2400" dirty="0"/>
              <a:t>Loan Box – Spring 2025 and Autum 2025</a:t>
            </a:r>
          </a:p>
          <a:p>
            <a:endParaRPr lang="en-US" sz="2400" dirty="0"/>
          </a:p>
        </p:txBody>
      </p:sp>
      <p:pic>
        <p:nvPicPr>
          <p:cNvPr id="5" name="Picture 4" descr="A group of people in a classroom&#10;&#10;AI-generated content may be incorrect.">
            <a:extLst>
              <a:ext uri="{FF2B5EF4-FFF2-40B4-BE49-F238E27FC236}">
                <a16:creationId xmlns:a16="http://schemas.microsoft.com/office/drawing/2014/main" id="{5F7D7E13-D042-F0FA-5CCC-C2A600D3DD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575" y="1400872"/>
            <a:ext cx="3862425" cy="4868961"/>
          </a:xfrm>
          <a:prstGeom prst="rect">
            <a:avLst/>
          </a:prstGeom>
        </p:spPr>
      </p:pic>
      <p:pic>
        <p:nvPicPr>
          <p:cNvPr id="6" name="Picture 5" descr="A letter on a table&#10;&#10;AI-generated content may be incorrect.">
            <a:extLst>
              <a:ext uri="{FF2B5EF4-FFF2-40B4-BE49-F238E27FC236}">
                <a16:creationId xmlns:a16="http://schemas.microsoft.com/office/drawing/2014/main" id="{834C6D0C-15CA-EBC9-DCC3-11DC53D1CF02}"/>
              </a:ext>
            </a:extLst>
          </p:cNvPr>
          <p:cNvPicPr>
            <a:picLocks noChangeAspect="1"/>
          </p:cNvPicPr>
          <p:nvPr/>
        </p:nvPicPr>
        <p:blipFill>
          <a:blip r:embed="rId5">
            <a:extLst>
              <a:ext uri="{28A0092B-C50C-407E-A947-70E740481C1C}">
                <a14:useLocalDpi xmlns:a14="http://schemas.microsoft.com/office/drawing/2010/main" val="0"/>
              </a:ext>
            </a:extLst>
          </a:blip>
          <a:srcRect t="14253" b="4598"/>
          <a:stretch>
            <a:fillRect/>
          </a:stretch>
        </p:blipFill>
        <p:spPr>
          <a:xfrm>
            <a:off x="5473265" y="1360252"/>
            <a:ext cx="3679132" cy="5307724"/>
          </a:xfrm>
          <a:prstGeom prst="rect">
            <a:avLst/>
          </a:prstGeom>
        </p:spPr>
      </p:pic>
    </p:spTree>
    <p:extLst>
      <p:ext uri="{BB962C8B-B14F-4D97-AF65-F5344CB8AC3E}">
        <p14:creationId xmlns:p14="http://schemas.microsoft.com/office/powerpoint/2010/main" val="2334464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F159E-6492-89F9-E55E-76F529475CDF}"/>
            </a:ext>
          </a:extLst>
        </p:cNvPr>
        <p:cNvGrpSpPr/>
        <p:nvPr/>
      </p:nvGrpSpPr>
      <p:grpSpPr>
        <a:xfrm>
          <a:off x="0" y="0"/>
          <a:ext cx="0" cy="0"/>
          <a:chOff x="0" y="0"/>
          <a:chExt cx="0" cy="0"/>
        </a:xfrm>
      </p:grpSpPr>
      <p:pic>
        <p:nvPicPr>
          <p:cNvPr id="2" name="Picture 2" descr="A large building with a clock tower with Palace of Westminster in the background&#10;&#10;Description automatically generated">
            <a:extLst>
              <a:ext uri="{FF2B5EF4-FFF2-40B4-BE49-F238E27FC236}">
                <a16:creationId xmlns:a16="http://schemas.microsoft.com/office/drawing/2014/main" id="{BC07B69D-906D-C840-52B5-28D00AF13CB1}"/>
              </a:ext>
            </a:extLst>
          </p:cNvPr>
          <p:cNvPicPr>
            <a:picLocks noChangeAspect="1" noChangeArrowheads="1"/>
          </p:cNvPicPr>
          <p:nvPr/>
        </p:nvPicPr>
        <p:blipFill>
          <a:blip r:embed="rId3">
            <a:alphaModFix amt="25000"/>
            <a:extLst>
              <a:ext uri="{28A0092B-C50C-407E-A947-70E740481C1C}">
                <a14:useLocalDpi xmlns:a14="http://schemas.microsoft.com/office/drawing/2010/main" val="0"/>
              </a:ext>
            </a:extLst>
          </a:blip>
          <a:srcRect/>
          <a:stretch/>
        </p:blipFill>
        <p:spPr bwMode="auto">
          <a:xfrm>
            <a:off x="522005" y="367324"/>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2BF89C7-CAD6-6EB2-A669-A7DBD22678AB}"/>
              </a:ext>
            </a:extLst>
          </p:cNvPr>
          <p:cNvSpPr txBox="1"/>
          <p:nvPr/>
        </p:nvSpPr>
        <p:spPr>
          <a:xfrm>
            <a:off x="631733" y="405594"/>
            <a:ext cx="5266944" cy="584775"/>
          </a:xfrm>
          <a:prstGeom prst="rect">
            <a:avLst/>
          </a:prstGeom>
          <a:noFill/>
        </p:spPr>
        <p:txBody>
          <a:bodyPr wrap="square" rtlCol="0">
            <a:spAutoFit/>
          </a:bodyPr>
          <a:lstStyle/>
          <a:p>
            <a:r>
              <a:rPr lang="en-GB" sz="3200" b="1" dirty="0"/>
              <a:t>Events</a:t>
            </a:r>
          </a:p>
        </p:txBody>
      </p:sp>
      <p:sp>
        <p:nvSpPr>
          <p:cNvPr id="8" name="TextBox 7">
            <a:extLst>
              <a:ext uri="{FF2B5EF4-FFF2-40B4-BE49-F238E27FC236}">
                <a16:creationId xmlns:a16="http://schemas.microsoft.com/office/drawing/2014/main" id="{0790250D-4D1D-2B93-47AB-19936CCF0345}"/>
              </a:ext>
            </a:extLst>
          </p:cNvPr>
          <p:cNvSpPr txBox="1"/>
          <p:nvPr/>
        </p:nvSpPr>
        <p:spPr>
          <a:xfrm>
            <a:off x="631733" y="990369"/>
            <a:ext cx="6992077" cy="4031873"/>
          </a:xfrm>
          <a:prstGeom prst="rect">
            <a:avLst/>
          </a:prstGeom>
          <a:noFill/>
        </p:spPr>
        <p:txBody>
          <a:bodyPr wrap="square" rtlCol="0">
            <a:spAutoFit/>
          </a:bodyPr>
          <a:lstStyle/>
          <a:p>
            <a:r>
              <a:rPr lang="en-GB" sz="3200" dirty="0"/>
              <a:t>We are lucky to have a member of the House of Lords, Baroness Pinnock, live locally to our school. </a:t>
            </a:r>
          </a:p>
          <a:p>
            <a:r>
              <a:rPr lang="en-GB" sz="3200" dirty="0"/>
              <a:t>We invited her to come and visit us in April and tell us about The House of Lords. She brought with her her Great Seal of the Realm and the letter she received when she became a Peer.</a:t>
            </a:r>
            <a:endParaRPr lang="en-GB" sz="1600" dirty="0"/>
          </a:p>
        </p:txBody>
      </p:sp>
      <p:pic>
        <p:nvPicPr>
          <p:cNvPr id="5" name="Picture 4" descr="A person with glasses smiling&#10;&#10;AI-generated content may be incorrect.">
            <a:extLst>
              <a:ext uri="{FF2B5EF4-FFF2-40B4-BE49-F238E27FC236}">
                <a16:creationId xmlns:a16="http://schemas.microsoft.com/office/drawing/2014/main" id="{D3250F44-5592-1045-DEC8-F0E6A1745A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810" y="535577"/>
            <a:ext cx="3703320" cy="4232366"/>
          </a:xfrm>
          <a:prstGeom prst="rect">
            <a:avLst/>
          </a:prstGeom>
        </p:spPr>
      </p:pic>
      <p:pic>
        <p:nvPicPr>
          <p:cNvPr id="4" name="Picture 3">
            <a:extLst>
              <a:ext uri="{FF2B5EF4-FFF2-40B4-BE49-F238E27FC236}">
                <a16:creationId xmlns:a16="http://schemas.microsoft.com/office/drawing/2014/main" id="{2A4D44A8-343C-7CBD-86B7-697800F4EE73}"/>
              </a:ext>
            </a:extLst>
          </p:cNvPr>
          <p:cNvPicPr>
            <a:picLocks noChangeAspect="1"/>
          </p:cNvPicPr>
          <p:nvPr/>
        </p:nvPicPr>
        <p:blipFill>
          <a:blip r:embed="rId5"/>
          <a:stretch>
            <a:fillRect/>
          </a:stretch>
        </p:blipFill>
        <p:spPr>
          <a:xfrm>
            <a:off x="709575" y="5024504"/>
            <a:ext cx="10080126" cy="1173784"/>
          </a:xfrm>
          <a:prstGeom prst="rect">
            <a:avLst/>
          </a:prstGeom>
          <a:ln>
            <a:solidFill>
              <a:schemeClr val="tx1">
                <a:lumMod val="85000"/>
                <a:lumOff val="15000"/>
              </a:schemeClr>
            </a:solidFill>
          </a:ln>
        </p:spPr>
      </p:pic>
    </p:spTree>
    <p:extLst>
      <p:ext uri="{BB962C8B-B14F-4D97-AF65-F5344CB8AC3E}">
        <p14:creationId xmlns:p14="http://schemas.microsoft.com/office/powerpoint/2010/main" val="171009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EC307-A71F-41D1-9476-B512F884A401}"/>
            </a:ext>
          </a:extLst>
        </p:cNvPr>
        <p:cNvGrpSpPr/>
        <p:nvPr/>
      </p:nvGrpSpPr>
      <p:grpSpPr>
        <a:xfrm>
          <a:off x="0" y="0"/>
          <a:ext cx="0" cy="0"/>
          <a:chOff x="0" y="0"/>
          <a:chExt cx="0" cy="0"/>
        </a:xfrm>
      </p:grpSpPr>
      <p:pic>
        <p:nvPicPr>
          <p:cNvPr id="2" name="Picture 2" descr="A large building with a clock tower with Palace of Westminster in the background&#10;&#10;Description automatically generated">
            <a:extLst>
              <a:ext uri="{FF2B5EF4-FFF2-40B4-BE49-F238E27FC236}">
                <a16:creationId xmlns:a16="http://schemas.microsoft.com/office/drawing/2014/main" id="{4EBBF8FC-DF9B-E2B4-A028-72708B20A14E}"/>
              </a:ext>
            </a:extLst>
          </p:cNvPr>
          <p:cNvPicPr>
            <a:picLocks noChangeAspect="1" noChangeArrowheads="1"/>
          </p:cNvPicPr>
          <p:nvPr/>
        </p:nvPicPr>
        <p:blipFill>
          <a:blip r:embed="rId3">
            <a:alphaModFix amt="25000"/>
            <a:extLst>
              <a:ext uri="{28A0092B-C50C-407E-A947-70E740481C1C}">
                <a14:useLocalDpi xmlns:a14="http://schemas.microsoft.com/office/drawing/2010/main" val="0"/>
              </a:ext>
            </a:extLst>
          </a:blip>
          <a:srcRect/>
          <a:stretch/>
        </p:blipFill>
        <p:spPr bwMode="auto">
          <a:xfrm>
            <a:off x="522005" y="367324"/>
            <a:ext cx="10960420" cy="5792694"/>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926694A-F567-BC46-3BA6-C48049208ED6}"/>
              </a:ext>
            </a:extLst>
          </p:cNvPr>
          <p:cNvSpPr txBox="1"/>
          <p:nvPr/>
        </p:nvSpPr>
        <p:spPr>
          <a:xfrm>
            <a:off x="631733" y="405594"/>
            <a:ext cx="5266944" cy="584775"/>
          </a:xfrm>
          <a:prstGeom prst="rect">
            <a:avLst/>
          </a:prstGeom>
          <a:noFill/>
        </p:spPr>
        <p:txBody>
          <a:bodyPr wrap="square" rtlCol="0">
            <a:spAutoFit/>
          </a:bodyPr>
          <a:lstStyle/>
          <a:p>
            <a:r>
              <a:rPr lang="en-GB" sz="3200" b="1" dirty="0"/>
              <a:t>Collaboration</a:t>
            </a:r>
          </a:p>
        </p:txBody>
      </p:sp>
      <p:sp>
        <p:nvSpPr>
          <p:cNvPr id="8" name="TextBox 7">
            <a:extLst>
              <a:ext uri="{FF2B5EF4-FFF2-40B4-BE49-F238E27FC236}">
                <a16:creationId xmlns:a16="http://schemas.microsoft.com/office/drawing/2014/main" id="{37C7408B-AB54-F605-5F24-60CD0E03C014}"/>
              </a:ext>
            </a:extLst>
          </p:cNvPr>
          <p:cNvSpPr txBox="1"/>
          <p:nvPr/>
        </p:nvSpPr>
        <p:spPr>
          <a:xfrm>
            <a:off x="549835" y="833702"/>
            <a:ext cx="10697683" cy="6709529"/>
          </a:xfrm>
          <a:prstGeom prst="rect">
            <a:avLst/>
          </a:prstGeom>
          <a:noFill/>
        </p:spPr>
        <p:txBody>
          <a:bodyPr wrap="square" rtlCol="0">
            <a:spAutoFit/>
          </a:bodyPr>
          <a:lstStyle/>
          <a:p>
            <a:pPr marL="342900" indent="-342900">
              <a:buFont typeface="Arial" panose="020B0604020202020204" pitchFamily="34" charset="0"/>
              <a:buChar char="•"/>
            </a:pPr>
            <a:r>
              <a:rPr lang="en-GB" sz="2800" dirty="0"/>
              <a:t>Staff meeting</a:t>
            </a:r>
          </a:p>
          <a:p>
            <a:pPr marL="342900" indent="-342900">
              <a:buFont typeface="Arial" panose="020B0604020202020204" pitchFamily="34" charset="0"/>
              <a:buChar char="•"/>
            </a:pPr>
            <a:r>
              <a:rPr lang="en-GB" sz="2800" dirty="0"/>
              <a:t>Personal Development Network</a:t>
            </a:r>
          </a:p>
          <a:p>
            <a:pPr marL="342900" indent="-342900">
              <a:buFont typeface="Arial" panose="020B0604020202020204" pitchFamily="34" charset="0"/>
              <a:buChar char="•"/>
            </a:pPr>
            <a:r>
              <a:rPr lang="en-GB" sz="2800" dirty="0"/>
              <a:t>Offer to other local schools</a:t>
            </a:r>
          </a:p>
          <a:p>
            <a:pPr marL="1257300" lvl="2" indent="-342900">
              <a:buFont typeface="Arial" panose="020B0604020202020204" pitchFamily="34" charset="0"/>
              <a:buChar char="•"/>
            </a:pPr>
            <a:r>
              <a:rPr lang="en-GB" sz="2800" dirty="0"/>
              <a:t>Lesson observation by local teacher, who passed on to 3 teachers in her school</a:t>
            </a:r>
          </a:p>
          <a:p>
            <a:pPr marL="342900" indent="-342900">
              <a:buFont typeface="Arial" panose="020B0604020202020204" pitchFamily="34" charset="0"/>
              <a:buChar char="•"/>
            </a:pPr>
            <a:r>
              <a:rPr lang="en-GB" sz="2800" dirty="0"/>
              <a:t>Linking project</a:t>
            </a:r>
          </a:p>
          <a:p>
            <a:pPr marL="1257300" lvl="2" indent="-342900">
              <a:buFont typeface="Arial" panose="020B0604020202020204" pitchFamily="34" charset="0"/>
              <a:buChar char="•"/>
            </a:pPr>
            <a:endParaRPr lang="en-GB" sz="2800"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B9AF943E-1E96-0544-00B4-19CDCB709CAA}"/>
              </a:ext>
            </a:extLst>
          </p:cNvPr>
          <p:cNvPicPr>
            <a:picLocks noChangeAspect="1"/>
          </p:cNvPicPr>
          <p:nvPr/>
        </p:nvPicPr>
        <p:blipFill>
          <a:blip r:embed="rId4">
            <a:extLst>
              <a:ext uri="{28A0092B-C50C-407E-A947-70E740481C1C}">
                <a14:useLocalDpi xmlns:a14="http://schemas.microsoft.com/office/drawing/2010/main" val="0"/>
              </a:ext>
            </a:extLst>
          </a:blip>
          <a:srcRect t="17566" b="30986"/>
          <a:stretch>
            <a:fillRect/>
          </a:stretch>
        </p:blipFill>
        <p:spPr>
          <a:xfrm>
            <a:off x="214169" y="3778478"/>
            <a:ext cx="4826860" cy="1862508"/>
          </a:xfrm>
          <a:prstGeom prst="rect">
            <a:avLst/>
          </a:prstGeom>
        </p:spPr>
      </p:pic>
      <p:pic>
        <p:nvPicPr>
          <p:cNvPr id="6" name="Picture 5" descr="A group of children in a classroom&#10;&#10;AI-generated content may be incorrect.">
            <a:extLst>
              <a:ext uri="{FF2B5EF4-FFF2-40B4-BE49-F238E27FC236}">
                <a16:creationId xmlns:a16="http://schemas.microsoft.com/office/drawing/2014/main" id="{5254F6F1-8E58-E21E-8483-F5949F482BBD}"/>
              </a:ext>
            </a:extLst>
          </p:cNvPr>
          <p:cNvPicPr>
            <a:picLocks noChangeAspect="1"/>
          </p:cNvPicPr>
          <p:nvPr/>
        </p:nvPicPr>
        <p:blipFill>
          <a:blip r:embed="rId5">
            <a:extLst>
              <a:ext uri="{28A0092B-C50C-407E-A947-70E740481C1C}">
                <a14:useLocalDpi xmlns:a14="http://schemas.microsoft.com/office/drawing/2010/main" val="0"/>
              </a:ext>
            </a:extLst>
          </a:blip>
          <a:srcRect l="8332" t="19608" r="3726" b="3162"/>
          <a:stretch>
            <a:fillRect/>
          </a:stretch>
        </p:blipFill>
        <p:spPr>
          <a:xfrm>
            <a:off x="5321857" y="3537239"/>
            <a:ext cx="3982034" cy="2622779"/>
          </a:xfrm>
          <a:prstGeom prst="rect">
            <a:avLst/>
          </a:prstGeom>
        </p:spPr>
      </p:pic>
      <p:pic>
        <p:nvPicPr>
          <p:cNvPr id="9" name="Picture 8" descr="A letter to a person&#10;&#10;AI-generated content may be incorrect.">
            <a:extLst>
              <a:ext uri="{FF2B5EF4-FFF2-40B4-BE49-F238E27FC236}">
                <a16:creationId xmlns:a16="http://schemas.microsoft.com/office/drawing/2014/main" id="{318ED076-1026-6BB4-55BF-2048A21684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4994381">
            <a:off x="9000740" y="3117660"/>
            <a:ext cx="3407257" cy="2416669"/>
          </a:xfrm>
          <a:prstGeom prst="rect">
            <a:avLst/>
          </a:prstGeom>
          <a:ln w="12700">
            <a:solidFill>
              <a:schemeClr val="tx1"/>
            </a:solidFill>
          </a:ln>
        </p:spPr>
      </p:pic>
    </p:spTree>
    <p:extLst>
      <p:ext uri="{BB962C8B-B14F-4D97-AF65-F5344CB8AC3E}">
        <p14:creationId xmlns:p14="http://schemas.microsoft.com/office/powerpoint/2010/main" val="1959222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file>

<file path=customXml/item3.xml><?xml version="1.0" encoding="utf-8"?>
<p:properties xmlns:p="http://schemas.microsoft.com/office/2006/metadata/properties" xmlns:xsi="http://www.w3.org/2001/XMLSchema-instance" xmlns:pc="http://schemas.microsoft.com/office/infopath/2007/PartnerControls">
  <documentManagement>
    <cd0fc526a5c840319a97fd94028e9904 xmlns="4600776d-0a3c-44b4-bff2-0ceaafb13046">
      <Terms xmlns="http://schemas.microsoft.com/office/infopath/2007/PartnerControls"/>
    </cd0fc526a5c840319a97fd94028e9904>
    <TransfertoArchives xmlns="4600776d-0a3c-44b4-bff2-0ceaafb13046">false</TransfertoArchives>
    <_dlc_DocId xmlns="742d028d-6c3e-4528-a6d5-c7663071bdee">ENVWRZ23MXVE-2054288523-22023</_dlc_DocId>
    <TaxCatchAll xmlns="4600776d-0a3c-44b4-bff2-0ceaafb13046">
      <Value>10</Value>
      <Value>9</Value>
    </TaxCatchAll>
    <lcf76f155ced4ddcb4097134ff3c332f xmlns="0dbf039a-3576-4893-855c-4818b7c4dc1d">
      <Terms xmlns="http://schemas.microsoft.com/office/infopath/2007/PartnerControls"/>
    </lcf76f155ced4ddcb4097134ff3c332f>
    <j6c5b17cd04246da82e5604daf08bc68 xmlns="4600776d-0a3c-44b4-bff2-0ceaafb13046">
      <Terms xmlns="http://schemas.microsoft.com/office/infopath/2007/PartnerControls">
        <TermInfo xmlns="http://schemas.microsoft.com/office/infopath/2007/PartnerControls">
          <TermName xmlns="http://schemas.microsoft.com/office/infopath/2007/PartnerControls">Liaison</TermName>
          <TermId xmlns="http://schemas.microsoft.com/office/infopath/2007/PartnerControls">b9d5bee0-7c57-439b-bbdc-0fe056e53b77</TermId>
        </TermInfo>
      </Terms>
    </j6c5b17cd04246da82e5604daf08bc68>
    <k5b153ee974a4a57a7568e533217f2cb xmlns="4600776d-0a3c-44b4-bff2-0ceaafb13046">
      <Terms xmlns="http://schemas.microsoft.com/office/infopath/2007/PartnerControls"/>
    </k5b153ee974a4a57a7568e533217f2cb>
    <c4838c65c76546ae93d5703426802f7f xmlns="4600776d-0a3c-44b4-bff2-0ceaafb13046">
      <Terms xmlns="http://schemas.microsoft.com/office/infopath/2007/PartnerControls">
        <TermInfo xmlns="http://schemas.microsoft.com/office/infopath/2007/PartnerControls">
          <TermName xmlns="http://schemas.microsoft.com/office/infopath/2007/PartnerControls">Public Relations</TermName>
          <TermId xmlns="http://schemas.microsoft.com/office/infopath/2007/PartnerControls">cd54617d-cc6a-4557-a661-09aecb4ca114</TermId>
        </TermInfo>
      </Terms>
    </c4838c65c76546ae93d5703426802f7f>
    <_dlc_DocIdUrl xmlns="742d028d-6c3e-4528-a6d5-c7663071bdee">
      <Url>https://hopuk.sharepoint.com/sites/bct-ee/_layouts/15/DocIdRedir.aspx?ID=ENVWRZ23MXVE-2054288523-22023</Url>
      <Description>ENVWRZ23MXVE-2054288523-22023</Description>
    </_dlc_DocIdUrl>
    <g3ef09377e3444258679b6035a1ff93a xmlns="4600776d-0a3c-44b4-bff2-0ceaafb13046">
      <Terms xmlns="http://schemas.microsoft.com/office/infopath/2007/PartnerControls"/>
    </g3ef09377e3444258679b6035a1ff93a>
    <RecordNumber xmlns="4600776d-0a3c-44b4-bff2-0ceaafb13046" xsi:nil="true"/>
    <RetentionTriggerDate xmlns="4600776d-0a3c-44b4-bff2-0ceaafb13046"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465D172BF92434E8D853C17841473A2" ma:contentTypeVersion="1271" ma:contentTypeDescription="Create a new document." ma:contentTypeScope="" ma:versionID="b7806f206ca96e775f0d6310fd1b4a72">
  <xsd:schema xmlns:xsd="http://www.w3.org/2001/XMLSchema" xmlns:xs="http://www.w3.org/2001/XMLSchema" xmlns:p="http://schemas.microsoft.com/office/2006/metadata/properties" xmlns:ns2="742d028d-6c3e-4528-a6d5-c7663071bdee" xmlns:ns3="4600776d-0a3c-44b4-bff2-0ceaafb13046" xmlns:ns4="0dbf039a-3576-4893-855c-4818b7c4dc1d" targetNamespace="http://schemas.microsoft.com/office/2006/metadata/properties" ma:root="true" ma:fieldsID="5423742f27b7a464ca30e45b5171ed41" ns2:_="" ns3:_="" ns4:_="">
    <xsd:import namespace="742d028d-6c3e-4528-a6d5-c7663071bdee"/>
    <xsd:import namespace="4600776d-0a3c-44b4-bff2-0ceaafb13046"/>
    <xsd:import namespace="0dbf039a-3576-4893-855c-4818b7c4dc1d"/>
    <xsd:element name="properties">
      <xsd:complexType>
        <xsd:sequence>
          <xsd:element name="documentManagement">
            <xsd:complexType>
              <xsd:all>
                <xsd:element ref="ns2:_dlc_DocId" minOccurs="0"/>
                <xsd:element ref="ns2:_dlc_DocIdUrl" minOccurs="0"/>
                <xsd:element ref="ns2:_dlc_DocIdPersistId" minOccurs="0"/>
                <xsd:element ref="ns3:TaxCatchAll" minOccurs="0"/>
                <xsd:element ref="ns3:j6c5b17cd04246da82e5604daf08bc68" minOccurs="0"/>
                <xsd:element ref="ns3:c4838c65c76546ae93d5703426802f7f" minOccurs="0"/>
                <xsd:element ref="ns3:k5b153ee974a4a57a7568e533217f2cb" minOccurs="0"/>
                <xsd:element ref="ns3:cd0fc526a5c840319a97fd94028e9904" minOccurs="0"/>
                <xsd:element ref="ns3:g3ef09377e3444258679b6035a1ff93a" minOccurs="0"/>
                <xsd:element ref="ns3:RecordNumber" minOccurs="0"/>
                <xsd:element ref="ns3:RetentionTriggerDate" minOccurs="0"/>
                <xsd:element ref="ns3:TransfertoArchives"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2:SharedWithUsers" minOccurs="0"/>
                <xsd:element ref="ns2:SharedWithDetails"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lcf76f155ced4ddcb4097134ff3c332f" minOccurs="0"/>
                <xsd:element ref="ns4:MediaServiceObjectDetectorVersions" minOccurs="0"/>
                <xsd:element ref="ns4:MediaServiceSearchProperties"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2d028d-6c3e-4528-a6d5-c7663071bde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3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600776d-0a3c-44b4-bff2-0ceaafb13046"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d59b03e-efc2-44da-9994-7a445b25fb21}" ma:internalName="TaxCatchAll" ma:showField="CatchAllData" ma:web="742d028d-6c3e-4528-a6d5-c7663071bdee">
      <xsd:complexType>
        <xsd:complexContent>
          <xsd:extension base="dms:MultiChoiceLookup">
            <xsd:sequence>
              <xsd:element name="Value" type="dms:Lookup" maxOccurs="unbounded" minOccurs="0" nillable="true"/>
            </xsd:sequence>
          </xsd:extension>
        </xsd:complexContent>
      </xsd:complexType>
    </xsd:element>
    <xsd:element name="j6c5b17cd04246da82e5604daf08bc68" ma:index="12" nillable="true" ma:taxonomy="true" ma:internalName="j6c5b17cd04246da82e5604daf08bc68" ma:taxonomyFieldName="RMKeyword2" ma:displayName="RM Keyword 2" ma:readOnly="false" ma:default="10;#Liaison|b9d5bee0-7c57-439b-bbdc-0fe056e53b77" ma:fieldId="{36c5b17c-d042-46da-82e5-604daf08bc68}" ma:sspId="eb37f91c-4bb8-4ab3-bc5a-cd8753815459" ma:termSetId="6d4083f0-4a5b-4f0d-bf61-1a7bc95d06a4" ma:anchorId="00000000-0000-0000-0000-000000000000" ma:open="false" ma:isKeyword="false">
      <xsd:complexType>
        <xsd:sequence>
          <xsd:element ref="pc:Terms" minOccurs="0" maxOccurs="1"/>
        </xsd:sequence>
      </xsd:complexType>
    </xsd:element>
    <xsd:element name="c4838c65c76546ae93d5703426802f7f" ma:index="14" nillable="true" ma:taxonomy="true" ma:internalName="c4838c65c76546ae93d5703426802f7f" ma:taxonomyFieldName="RMKeyword1" ma:displayName="RM Keyword 1" ma:readOnly="false" ma:default="9;#Public Relations|cd54617d-cc6a-4557-a661-09aecb4ca114" ma:fieldId="{c4838c65-c765-46ae-93d5-703426802f7f}" ma:sspId="eb37f91c-4bb8-4ab3-bc5a-cd8753815459" ma:termSetId="6ce78382-c8e8-44b0-9862-0d52dc2f47b1" ma:anchorId="00000000-0000-0000-0000-000000000000" ma:open="false" ma:isKeyword="false">
      <xsd:complexType>
        <xsd:sequence>
          <xsd:element ref="pc:Terms" minOccurs="0" maxOccurs="1"/>
        </xsd:sequence>
      </xsd:complexType>
    </xsd:element>
    <xsd:element name="k5b153ee974a4a57a7568e533217f2cb" ma:index="16" nillable="true" ma:taxonomy="true" ma:internalName="k5b153ee974a4a57a7568e533217f2cb" ma:taxonomyFieldName="ProtectiveMarking" ma:displayName="Protective Marking" ma:readOnly="false" ma:fieldId="{45b153ee-974a-4a57-a756-8e533217f2cb}" ma:sspId="eb37f91c-4bb8-4ab3-bc5a-cd8753815459" ma:termSetId="a21652b8-fc26-4b81-81c8-686b596c9f43" ma:anchorId="00000000-0000-0000-0000-000000000000" ma:open="false" ma:isKeyword="false">
      <xsd:complexType>
        <xsd:sequence>
          <xsd:element ref="pc:Terms" minOccurs="0" maxOccurs="1"/>
        </xsd:sequence>
      </xsd:complexType>
    </xsd:element>
    <xsd:element name="cd0fc526a5c840319a97fd94028e9904" ma:index="18" nillable="true" ma:taxonomy="true" ma:internalName="cd0fc526a5c840319a97fd94028e9904" ma:taxonomyFieldName="RMKeyword4" ma:displayName="RM Keyword 4" ma:readOnly="false" ma:fieldId="{cd0fc526-a5c8-4031-9a97-fd94028e9904}" ma:sspId="eb37f91c-4bb8-4ab3-bc5a-cd8753815459" ma:termSetId="35662a10-3587-4b3e-a59c-955899b5916d" ma:anchorId="00000000-0000-0000-0000-000000000000" ma:open="false" ma:isKeyword="false">
      <xsd:complexType>
        <xsd:sequence>
          <xsd:element ref="pc:Terms" minOccurs="0" maxOccurs="1"/>
        </xsd:sequence>
      </xsd:complexType>
    </xsd:element>
    <xsd:element name="g3ef09377e3444258679b6035a1ff93a" ma:index="20" nillable="true" ma:taxonomy="true" ma:internalName="g3ef09377e3444258679b6035a1ff93a" ma:taxonomyFieldName="RMKeyword3" ma:displayName="RM Keyword 3" ma:readOnly="false" ma:fieldId="{03ef0937-7e34-4425-8679-b6035a1ff93a}" ma:sspId="eb37f91c-4bb8-4ab3-bc5a-cd8753815459" ma:termSetId="4114c526-84fc-4c3e-bdac-645514365e25" ma:anchorId="00000000-0000-0000-0000-000000000000" ma:open="false" ma:isKeyword="false">
      <xsd:complexType>
        <xsd:sequence>
          <xsd:element ref="pc:Terms" minOccurs="0" maxOccurs="1"/>
        </xsd:sequence>
      </xsd:complexType>
    </xsd:element>
    <xsd:element name="RecordNumber" ma:index="22" nillable="true" ma:displayName="Record Number" ma:indexed="true" ma:internalName="RecordNumber" ma:readOnly="false">
      <xsd:simpleType>
        <xsd:restriction base="dms:Text">
          <xsd:maxLength value="255"/>
        </xsd:restriction>
      </xsd:simpleType>
    </xsd:element>
    <xsd:element name="RetentionTriggerDate" ma:index="23" nillable="true" ma:displayName="Retention Trigger Date" ma:format="DateOnly" ma:internalName="RetentionTriggerDate" ma:readOnly="false">
      <xsd:simpleType>
        <xsd:restriction base="dms:DateTime"/>
      </xsd:simpleType>
    </xsd:element>
    <xsd:element name="TransfertoArchives" ma:index="24" nillable="true" ma:displayName="Transfer to Archives" ma:default="0" ma:internalName="TransfertoArchives"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dbf039a-3576-4893-855c-4818b7c4dc1d"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Tags" ma:internalName="MediaServiceAutoTags"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Location" ma:index="30" nillable="true" ma:displayName="Location" ma:internalName="MediaServiceLocation" ma:readOnly="true">
      <xsd:simpleType>
        <xsd:restriction base="dms:Text"/>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ServiceAutoKeyPoints" ma:index="35" nillable="true" ma:displayName="MediaServiceAutoKeyPoints" ma:hidden="true" ma:internalName="MediaServiceAutoKeyPoints" ma:readOnly="true">
      <xsd:simpleType>
        <xsd:restriction base="dms:Note"/>
      </xsd:simpleType>
    </xsd:element>
    <xsd:element name="MediaServiceKeyPoints" ma:index="36" nillable="true" ma:displayName="KeyPoints" ma:internalName="MediaServiceKeyPoints" ma:readOnly="true">
      <xsd:simpleType>
        <xsd:restriction base="dms:Note">
          <xsd:maxLength value="255"/>
        </xsd:restriction>
      </xsd:simpleType>
    </xsd:element>
    <xsd:element name="MediaLengthInSeconds" ma:index="37" nillable="true" ma:displayName="Length (seconds)" ma:internalName="MediaLengthInSeconds" ma:readOnly="true">
      <xsd:simpleType>
        <xsd:restriction base="dms:Unknown"/>
      </xsd:simpleType>
    </xsd:element>
    <xsd:element name="lcf76f155ced4ddcb4097134ff3c332f" ma:index="39" nillable="true" ma:taxonomy="true" ma:internalName="lcf76f155ced4ddcb4097134ff3c332f" ma:taxonomyFieldName="MediaServiceImageTags" ma:displayName="Image Tags" ma:readOnly="false" ma:fieldId="{5cf76f15-5ced-4ddc-b409-7134ff3c332f}" ma:taxonomyMulti="true" ma:sspId="eb37f91c-4bb8-4ab3-bc5a-cd875381545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0" nillable="true" ma:displayName="MediaServiceObjectDetectorVersions" ma:hidden="true" ma:indexed="true" ma:internalName="MediaServiceObjectDetectorVersions" ma:readOnly="true">
      <xsd:simpleType>
        <xsd:restriction base="dms:Text"/>
      </xsd:simpleType>
    </xsd:element>
    <xsd:element name="MediaServiceSearchProperties" ma:index="41" nillable="true" ma:displayName="MediaServiceSearchProperties" ma:hidden="true" ma:internalName="MediaServiceSearchProperties" ma:readOnly="true">
      <xsd:simpleType>
        <xsd:restriction base="dms:Note"/>
      </xsd:simpleType>
    </xsd:element>
    <xsd:element name="MediaServiceBillingMetadata" ma:index="42"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64FB83-59D2-42A2-967F-91883D511A7B}">
  <ds:schemaRefs>
    <ds:schemaRef ds:uri="http://schemas.microsoft.com/sharepoint/events"/>
  </ds:schemaRefs>
</ds:datastoreItem>
</file>

<file path=customXml/itemProps2.xml><?xml version="1.0" encoding="utf-8"?>
<ds:datastoreItem xmlns:ds="http://schemas.openxmlformats.org/officeDocument/2006/customXml" ds:itemID="{AC47AF67-5E84-4253-8B75-20AAF1D38AD1}">
  <ds:schemaRefs>
    <ds:schemaRef ds:uri="http://schemas.microsoft.com/sharepoint/v3/contenttype/forms"/>
  </ds:schemaRefs>
</ds:datastoreItem>
</file>

<file path=customXml/itemProps3.xml><?xml version="1.0" encoding="utf-8"?>
<ds:datastoreItem xmlns:ds="http://schemas.openxmlformats.org/officeDocument/2006/customXml" ds:itemID="{74019631-CDFD-4AE9-83BE-20B2D905E336}">
  <ds:schemaRefs>
    <ds:schemaRef ds:uri="http://schemas.microsoft.com/office/2006/metadata/properties"/>
    <ds:schemaRef ds:uri="http://schemas.microsoft.com/office/infopath/2007/PartnerControls"/>
    <ds:schemaRef ds:uri="4600776d-0a3c-44b4-bff2-0ceaafb13046"/>
    <ds:schemaRef ds:uri="742d028d-6c3e-4528-a6d5-c7663071bdee"/>
    <ds:schemaRef ds:uri="0dbf039a-3576-4893-855c-4818b7c4dc1d"/>
  </ds:schemaRefs>
</ds:datastoreItem>
</file>

<file path=customXml/itemProps4.xml><?xml version="1.0" encoding="utf-8"?>
<ds:datastoreItem xmlns:ds="http://schemas.openxmlformats.org/officeDocument/2006/customXml" ds:itemID="{0F75FEC0-291F-4003-8F32-5E23B39B5E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2d028d-6c3e-4528-a6d5-c7663071bdee"/>
    <ds:schemaRef ds:uri="4600776d-0a3c-44b4-bff2-0ceaafb13046"/>
    <ds:schemaRef ds:uri="0dbf039a-3576-4893-855c-4818b7c4dc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8f77787-5df4-43b6-a2a8-8d8b678a318b}" enabled="1" method="Standard" siteId="{1ce6dd9e-b337-4088-be5e-8dbbec04b34a}" removed="0"/>
</clbl:labelList>
</file>

<file path=docProps/app.xml><?xml version="1.0" encoding="utf-8"?>
<Properties xmlns="http://schemas.openxmlformats.org/officeDocument/2006/extended-properties" xmlns:vt="http://schemas.openxmlformats.org/officeDocument/2006/docPropsVTypes">
  <Template/>
  <TotalTime>618</TotalTime>
  <Words>842</Words>
  <Application>Microsoft Office PowerPoint</Application>
  <PresentationFormat>Widescreen</PresentationFormat>
  <Paragraphs>124</Paragraphs>
  <Slides>16</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Chalkboard SE</vt:lpstr>
      <vt:lpstr>Office Theme</vt:lpstr>
      <vt:lpstr>PowerPoint Presentation</vt:lpstr>
      <vt:lpstr>Where we began…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Jinks</dc:creator>
  <cp:lastModifiedBy>SMITH, Mary</cp:lastModifiedBy>
  <cp:revision>5</cp:revision>
  <dcterms:created xsi:type="dcterms:W3CDTF">2025-04-19T15:09:03Z</dcterms:created>
  <dcterms:modified xsi:type="dcterms:W3CDTF">2026-09-03T14:58:58Z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MKeyword3">
    <vt:lpwstr/>
  </property>
  <property fmtid="{D5CDD505-2E9C-101B-9397-08002B2CF9AE}" pid="3" name="MediaServiceImageTags">
    <vt:lpwstr/>
  </property>
  <property fmtid="{D5CDD505-2E9C-101B-9397-08002B2CF9AE}" pid="4" name="ContentTypeId">
    <vt:lpwstr>0x0101004465D172BF92434E8D853C17841473A2</vt:lpwstr>
  </property>
  <property fmtid="{D5CDD505-2E9C-101B-9397-08002B2CF9AE}" pid="5" name="RMKeyword4">
    <vt:lpwstr/>
  </property>
  <property fmtid="{D5CDD505-2E9C-101B-9397-08002B2CF9AE}" pid="6" name="RMKeyword2">
    <vt:lpwstr>10;#Liaison|b9d5bee0-7c57-439b-bbdc-0fe056e53b77</vt:lpwstr>
  </property>
  <property fmtid="{D5CDD505-2E9C-101B-9397-08002B2CF9AE}" pid="7" name="_dlc_DocIdItemGuid">
    <vt:lpwstr>e39a7a4b-aa66-41d5-98fb-6e8342d2ebe8</vt:lpwstr>
  </property>
  <property fmtid="{D5CDD505-2E9C-101B-9397-08002B2CF9AE}" pid="8" name="ProtectiveMarking">
    <vt:lpwstr/>
  </property>
  <property fmtid="{D5CDD505-2E9C-101B-9397-08002B2CF9AE}" pid="9" name="RMKeyword1">
    <vt:lpwstr>9;#Public Relations|cd54617d-cc6a-4557-a661-09aecb4ca114</vt:lpwstr>
  </property>
</Properties>
</file>